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743" r:id="rId5"/>
    <p:sldMasterId id="2147493768" r:id="rId6"/>
    <p:sldMasterId id="2147493781" r:id="rId7"/>
    <p:sldMasterId id="2147493798" r:id="rId8"/>
  </p:sldMasterIdLst>
  <p:notesMasterIdLst>
    <p:notesMasterId r:id="rId95"/>
  </p:notesMasterIdLst>
  <p:handoutMasterIdLst>
    <p:handoutMasterId r:id="rId96"/>
  </p:handoutMasterIdLst>
  <p:sldIdLst>
    <p:sldId id="854" r:id="rId9"/>
    <p:sldId id="1047" r:id="rId10"/>
    <p:sldId id="1132" r:id="rId11"/>
    <p:sldId id="1141" r:id="rId12"/>
    <p:sldId id="1210" r:id="rId13"/>
    <p:sldId id="1209" r:id="rId14"/>
    <p:sldId id="1145" r:id="rId15"/>
    <p:sldId id="1137" r:id="rId16"/>
    <p:sldId id="1142" r:id="rId17"/>
    <p:sldId id="1143" r:id="rId18"/>
    <p:sldId id="1144" r:id="rId19"/>
    <p:sldId id="482" r:id="rId20"/>
    <p:sldId id="1147" r:id="rId21"/>
    <p:sldId id="295" r:id="rId22"/>
    <p:sldId id="426" r:id="rId23"/>
    <p:sldId id="1211" r:id="rId24"/>
    <p:sldId id="1212" r:id="rId25"/>
    <p:sldId id="297" r:id="rId26"/>
    <p:sldId id="296" r:id="rId27"/>
    <p:sldId id="427" r:id="rId28"/>
    <p:sldId id="433" r:id="rId29"/>
    <p:sldId id="546" r:id="rId30"/>
    <p:sldId id="1150" r:id="rId31"/>
    <p:sldId id="547" r:id="rId32"/>
    <p:sldId id="1148" r:id="rId33"/>
    <p:sldId id="432" r:id="rId34"/>
    <p:sldId id="519" r:id="rId35"/>
    <p:sldId id="400" r:id="rId36"/>
    <p:sldId id="428" r:id="rId37"/>
    <p:sldId id="401" r:id="rId38"/>
    <p:sldId id="402" r:id="rId39"/>
    <p:sldId id="520" r:id="rId40"/>
    <p:sldId id="521" r:id="rId41"/>
    <p:sldId id="522" r:id="rId42"/>
    <p:sldId id="411" r:id="rId43"/>
    <p:sldId id="1207" r:id="rId44"/>
    <p:sldId id="258" r:id="rId45"/>
    <p:sldId id="260" r:id="rId46"/>
    <p:sldId id="551" r:id="rId47"/>
    <p:sldId id="374" r:id="rId48"/>
    <p:sldId id="552" r:id="rId49"/>
    <p:sldId id="375" r:id="rId50"/>
    <p:sldId id="553" r:id="rId51"/>
    <p:sldId id="466" r:id="rId52"/>
    <p:sldId id="473" r:id="rId53"/>
    <p:sldId id="383" r:id="rId54"/>
    <p:sldId id="457" r:id="rId55"/>
    <p:sldId id="384" r:id="rId56"/>
    <p:sldId id="385" r:id="rId57"/>
    <p:sldId id="386" r:id="rId58"/>
    <p:sldId id="456" r:id="rId59"/>
    <p:sldId id="389" r:id="rId60"/>
    <p:sldId id="390" r:id="rId61"/>
    <p:sldId id="631" r:id="rId62"/>
    <p:sldId id="561" r:id="rId63"/>
    <p:sldId id="562" r:id="rId64"/>
    <p:sldId id="563" r:id="rId65"/>
    <p:sldId id="565" r:id="rId66"/>
    <p:sldId id="566" r:id="rId67"/>
    <p:sldId id="632" r:id="rId68"/>
    <p:sldId id="1170" r:id="rId69"/>
    <p:sldId id="1198" r:id="rId70"/>
    <p:sldId id="1199" r:id="rId71"/>
    <p:sldId id="1200" r:id="rId72"/>
    <p:sldId id="1202" r:id="rId73"/>
    <p:sldId id="1205" r:id="rId74"/>
    <p:sldId id="1203" r:id="rId75"/>
    <p:sldId id="1206" r:id="rId76"/>
    <p:sldId id="1204" r:id="rId77"/>
    <p:sldId id="1151" r:id="rId78"/>
    <p:sldId id="659" r:id="rId79"/>
    <p:sldId id="1169" r:id="rId80"/>
    <p:sldId id="1197" r:id="rId81"/>
    <p:sldId id="1182" r:id="rId82"/>
    <p:sldId id="1186" r:id="rId83"/>
    <p:sldId id="1187" r:id="rId84"/>
    <p:sldId id="1188" r:id="rId85"/>
    <p:sldId id="1189" r:id="rId86"/>
    <p:sldId id="1190" r:id="rId87"/>
    <p:sldId id="1191" r:id="rId88"/>
    <p:sldId id="1192" r:id="rId89"/>
    <p:sldId id="1193" r:id="rId90"/>
    <p:sldId id="1194" r:id="rId91"/>
    <p:sldId id="1195" r:id="rId92"/>
    <p:sldId id="1196" r:id="rId93"/>
    <p:sldId id="1208" r:id="rId9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4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95"/>
    <p:restoredTop sz="97000"/>
  </p:normalViewPr>
  <p:slideViewPr>
    <p:cSldViewPr snapToObjects="1">
      <p:cViewPr varScale="1">
        <p:scale>
          <a:sx n="202" d="100"/>
          <a:sy n="202" d="100"/>
        </p:scale>
        <p:origin x="232" y="29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notesMaster" Target="notesMasters/notesMaster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4/1/22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4/1/22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71562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6609786-4631-484F-B41E-4FBBBE454EA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B2CC0589-974B-4075-B164-7ADE6596B07F}"/>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96CBABBB-8336-4D27-980A-03D513BD3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83255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99523C9-0457-4031-80C4-C9A05720E72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03489940-9407-4388-A6DE-D74272B16A81}"/>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A0819F5-F1E4-4949-B4E9-E51FFF0CA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0472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B5CD0299-F442-47CA-A434-6D0D60693AF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0E68546-92EE-416A-A549-DCB1F4341B12}"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0595" name="Rectangle 2">
            <a:extLst>
              <a:ext uri="{FF2B5EF4-FFF2-40B4-BE49-F238E27FC236}">
                <a16:creationId xmlns:a16="http://schemas.microsoft.com/office/drawing/2014/main" id="{0A7570E3-CF10-4817-B461-870B09A124BC}"/>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9CB02ACD-22FD-4456-B575-1D7014401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0408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E9F4B7C5-0009-44A3-9C34-F89E21314BB6}"/>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9C761C1-0603-43F2-817B-856A5D26136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a:extLst>
              <a:ext uri="{FF2B5EF4-FFF2-40B4-BE49-F238E27FC236}">
                <a16:creationId xmlns:a16="http://schemas.microsoft.com/office/drawing/2014/main" id="{2C2A62F5-6C8A-43F9-966E-0FC939915BF0}"/>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A04179-B34A-4DAE-91D1-2A13149B8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84691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1476C29-A15C-45ED-A95C-0D080628A3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240400B-AB3D-41AE-9838-68E1A79D3FE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a:extLst>
              <a:ext uri="{FF2B5EF4-FFF2-40B4-BE49-F238E27FC236}">
                <a16:creationId xmlns:a16="http://schemas.microsoft.com/office/drawing/2014/main" id="{BBA479FF-3AC6-4444-A4A9-094F2A5D5DF1}"/>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D612050-7FD2-4429-9725-90CF64762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509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02962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5A7988B-18A6-4E89-B7A3-02CD5A8B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CD13F24-5BFF-454F-A8F8-2726B16156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3A39C31-73EB-4715-B4B8-68D4B837F1C6}"/>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85F3768-7479-497E-B124-A7E26764883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1957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7682520-0B29-4E2C-B8EF-EF500DD163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D4282C8-423F-4181-AE0E-76D77C441D4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B3871E10-70A6-45E0-910F-25235378732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5941599-5110-4A37-8FEC-F97D85E0935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87939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879A709-AA35-4A6D-9BE7-88A1C74F4B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D36EA57-3AEE-45DA-8B41-1ABDFD32296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BBA83F35-444C-4933-A1C1-4CC1BA88256A}"/>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3691D86C-4522-4521-AEF2-79F8224DB48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90268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C37B962-6721-4CB2-BF2F-A4994C84C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B49C02-3301-417A-946C-48DBBC639D3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58B57A18-7C07-4567-AFE0-C16DB8E58A81}"/>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A712ECB-F40C-4324-82FD-AB0F331C22D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44500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3682090-4C7F-4BBF-B210-69B6532E8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6B3E72A-CBD0-4A8B-906B-5F408CB939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CC675BEA-E819-45DB-9D5B-FCC7D29962E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6245AE6-F975-4CB6-A6FD-9F8E48BBA4F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37711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94C62E2-AFD2-4FBB-8598-15205348FB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EC6A394-E874-4EE6-A573-E94510DFC5D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7CFC8D8E-E673-4821-A709-6157065E4CD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AC43F747-DB06-4B73-9E6F-9FE6A13AC2B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34605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49C3F0A-D3BE-431D-8731-738A67BF7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2EC7B4E-2CDE-43FC-862B-874E947E3B5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BCF0DBB6-F167-40B1-BD30-66A89FB2534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5648EE5-B87E-4EDB-BA16-A97C7157303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2999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4086FC41-E2AE-4EAC-9688-53E3C9140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EE25011-1670-4CE3-BA67-0AA254803E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06BB9046-C372-4B9F-A730-72AEAB6F4A4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BEC3E14-3FBD-489B-9D20-6FF1575AC57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47858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9A2C9D5-37F8-46BF-A4B2-B8B3BEA4B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25E3FF6-A043-4717-ACA2-A42D20435F2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8E26EBCF-CCF9-49D6-9BC9-0B42E960DB4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20239E20-9258-406C-ABA4-4100B448CB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24414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DBA71E5-18EF-43E7-93DD-CA6F880BF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33DC68A-4FDB-4EB8-B0A0-36C89B51C9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1987" name="Rectangle 2">
            <a:extLst>
              <a:ext uri="{FF2B5EF4-FFF2-40B4-BE49-F238E27FC236}">
                <a16:creationId xmlns:a16="http://schemas.microsoft.com/office/drawing/2014/main" id="{0EFA33CB-C944-4E9D-B3A5-D032771D16B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2307F3D-2E4B-472D-8C41-D1FFB210716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49773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3D93A8BB-72D5-40E9-B777-4CC9355B40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0FDFC39-5922-4703-9593-C8F57791941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4035" name="Rectangle 2">
            <a:extLst>
              <a:ext uri="{FF2B5EF4-FFF2-40B4-BE49-F238E27FC236}">
                <a16:creationId xmlns:a16="http://schemas.microsoft.com/office/drawing/2014/main" id="{C8CCF976-4F51-4193-AF19-DEA748741E65}"/>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6FF947C-4F92-49A0-8338-0BEA886FAC0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17381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8D50FF3-548E-49DD-BF1B-5A9FCEB953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C993EA4-DB1C-4EB9-9D70-9176870586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0225422-21CC-4388-95E7-E7F6FAD9A3D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50AD905-B675-4756-A7AC-ED64B5BA4CC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1959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976FFAED-2FF8-4D66-B01E-6292648A6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666C75-7846-4C8C-B05F-FF2B1C433BE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9CAF5A83-C0E8-4D27-B0D7-392C3130572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24F80F9-AD06-4E60-A7ED-149E7D0CD05C}"/>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69955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40042955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06DAE9B-72C6-4AB5-AA81-FA49D8E229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CC47F2-2D23-40BE-ADC6-8BAB13C1490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7B075ECB-C588-48CB-B818-C27F2601E60A}"/>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FC78AF38-A0FE-4A09-B2EA-FB2B302F2555}"/>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134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EA2DE12-3966-42F4-825C-304D4A596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85D329-9067-4A68-83D9-F2B6AA710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FAF448C-72F2-46A5-8C6E-66D2A5F53CAC}"/>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9715321E-645F-46AB-9996-6CBC59F5736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9763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482B077-D458-4FAC-995C-47505007E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3F4EA6E-0710-4E84-95DF-D2F7F14407F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BF76E0DE-7A3D-4C30-9200-FDB79EFF1CE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AE32D91-65FE-4C77-B074-192065936B0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698243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35EDC827-0433-46FF-B248-60E96271A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EB863BD-6C88-466F-A19A-986007653A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7387C7FB-DD1F-4E99-9C0A-63A2749AE29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DF103F8-7FCF-4290-8AB5-759361F7492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54154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FEDDF69-B610-4B11-8A0E-54A521720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330FA4C-C655-450B-AD05-7D37AAEEDC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9" name="Rectangle 2">
            <a:extLst>
              <a:ext uri="{FF2B5EF4-FFF2-40B4-BE49-F238E27FC236}">
                <a16:creationId xmlns:a16="http://schemas.microsoft.com/office/drawing/2014/main" id="{7505CEAF-F107-421E-A856-D52EE66E070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A1FEEEF4-2A52-4BEE-BE00-E58412128B2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846168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61</a:t>
            </a:fld>
            <a:endParaRPr lang="en-US" altLang="en-US"/>
          </a:p>
        </p:txBody>
      </p:sp>
    </p:spTree>
    <p:extLst>
      <p:ext uri="{BB962C8B-B14F-4D97-AF65-F5344CB8AC3E}">
        <p14:creationId xmlns:p14="http://schemas.microsoft.com/office/powerpoint/2010/main" val="4301089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534921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73</a:t>
            </a:fld>
            <a:endParaRPr lang="en-US" altLang="en-US"/>
          </a:p>
        </p:txBody>
      </p:sp>
    </p:spTree>
    <p:extLst>
      <p:ext uri="{BB962C8B-B14F-4D97-AF65-F5344CB8AC3E}">
        <p14:creationId xmlns:p14="http://schemas.microsoft.com/office/powerpoint/2010/main" val="36078467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64255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1086910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0127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1180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E40BEF0-9415-412D-AF21-72BA2D18C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2E65637-2214-4FA6-A9CC-A7014009F3D6}"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3187" name="Rectangle 2">
            <a:extLst>
              <a:ext uri="{FF2B5EF4-FFF2-40B4-BE49-F238E27FC236}">
                <a16:creationId xmlns:a16="http://schemas.microsoft.com/office/drawing/2014/main" id="{F6ACB707-CCC2-4339-8586-9C49A2CAC89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EC05376F-F9AC-467D-82F5-2A937A23D1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5093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ACC2129-DD10-4195-B4E4-0A37464BFA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3C8B530-0DB8-4B80-A8A3-17843A477A2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5235" name="Rectangle 2">
            <a:extLst>
              <a:ext uri="{FF2B5EF4-FFF2-40B4-BE49-F238E27FC236}">
                <a16:creationId xmlns:a16="http://schemas.microsoft.com/office/drawing/2014/main" id="{2367443C-DFF5-4AA5-ABA6-C096F07FD94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B6E1774C-63FE-4622-BF4D-AC0EB01CDB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2337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6DFF9C4C-A6C6-47DE-9162-4673F14421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2E7717C-BB95-4A69-B6C6-F696DFD972A3}"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7283" name="Rectangle 2">
            <a:extLst>
              <a:ext uri="{FF2B5EF4-FFF2-40B4-BE49-F238E27FC236}">
                <a16:creationId xmlns:a16="http://schemas.microsoft.com/office/drawing/2014/main" id="{E7126C29-652A-47EB-9D6F-1C2E666C8B08}"/>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0AF697C-E8F3-4DF3-AC35-E7C8929E55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8769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2787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3907825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4/1/22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91354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4/1/22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0895061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4/1/22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344289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4/1/22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931734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425378652"/>
      </p:ext>
    </p:extLst>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4/1/22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8789952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2711919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4612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6873113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24446664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39765831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38206790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42686656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29934122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35160809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32299480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9526175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1132059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14143614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Content Placeholder 2"/>
          <p:cNvSpPr>
            <a:spLocks noGrp="1"/>
          </p:cNvSpPr>
          <p:nvPr>
            <p:ph sz="half" idx="1"/>
          </p:nvPr>
        </p:nvSpPr>
        <p:spPr>
          <a:xfrm>
            <a:off x="814389" y="820341"/>
            <a:ext cx="7661275" cy="178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9" y="2715817"/>
            <a:ext cx="7661275" cy="1782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4D526BE-0226-4133-88E4-C4A29BE0FD4E}"/>
              </a:ext>
            </a:extLst>
          </p:cNvPr>
          <p:cNvSpPr>
            <a:spLocks noGrp="1" noChangeArrowheads="1"/>
          </p:cNvSpPr>
          <p:nvPr>
            <p:ph type="sldNum" sz="quarter" idx="10"/>
          </p:nvPr>
        </p:nvSpPr>
        <p:spPr>
          <a:ln/>
        </p:spPr>
        <p:txBody>
          <a:bodyPr/>
          <a:lstStyle>
            <a:lvl1pPr>
              <a:defRPr/>
            </a:lvl1pPr>
          </a:lstStyle>
          <a:p>
            <a:pPr>
              <a:defRPr/>
            </a:pPr>
            <a:fld id="{27154210-18DD-438C-A438-474022748B37}" type="slidenum">
              <a:rPr lang="en-US" altLang="en-US"/>
              <a:pPr>
                <a:defRPr/>
              </a:pPr>
              <a:t>‹#›</a:t>
            </a:fld>
            <a:endParaRPr lang="en-US" altLang="en-US"/>
          </a:p>
        </p:txBody>
      </p:sp>
    </p:spTree>
    <p:extLst>
      <p:ext uri="{BB962C8B-B14F-4D97-AF65-F5344CB8AC3E}">
        <p14:creationId xmlns:p14="http://schemas.microsoft.com/office/powerpoint/2010/main" val="7417689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644643974"/>
      </p:ext>
    </p:extLst>
  </p:cSld>
  <p:clrMapOvr>
    <a:masterClrMapping/>
  </p:clrMapOvr>
  <p:transition spd="med">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38150" y="2376835"/>
            <a:ext cx="5962650" cy="387798"/>
          </a:xfrm>
        </p:spPr>
        <p:txBody>
          <a:bodyPr anchor="b" anchorCtr="0"/>
          <a:lstStyle>
            <a:lvl1pPr algn="l">
              <a:lnSpc>
                <a:spcPct val="90000"/>
              </a:lnSpc>
              <a:defRPr sz="2800" b="0" i="0" smtClean="0">
                <a:solidFill>
                  <a:schemeClr val="accent1"/>
                </a:solidFill>
                <a:latin typeface="Museo For Dell" pitchFamily="2" charset="0"/>
                <a:ea typeface="Museo For Dell" pitchFamily="2" charset="0"/>
              </a:defRPr>
            </a:lvl1pPr>
          </a:lstStyle>
          <a:p>
            <a:r>
              <a:rPr lang="en-US" dirty="0"/>
              <a:t>Click to edit title</a:t>
            </a:r>
          </a:p>
        </p:txBody>
      </p:sp>
      <p:sp>
        <p:nvSpPr>
          <p:cNvPr id="361477" name="Text Placeholder 12"/>
          <p:cNvSpPr>
            <a:spLocks noGrp="1"/>
          </p:cNvSpPr>
          <p:nvPr>
            <p:ph type="subTitle" idx="1" hasCustomPrompt="1"/>
          </p:nvPr>
        </p:nvSpPr>
        <p:spPr>
          <a:xfrm>
            <a:off x="438711" y="3124044"/>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dirty="0"/>
              <a:t>Click to edit subtitle</a:t>
            </a:r>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4" name="Rectangle 13"/>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9" name="Rectangle 18"/>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65540" y="1947733"/>
            <a:ext cx="1399035" cy="1399035"/>
          </a:xfrm>
          <a:prstGeom prst="rect">
            <a:avLst/>
          </a:prstGeom>
        </p:spPr>
      </p:pic>
    </p:spTree>
    <p:extLst>
      <p:ext uri="{BB962C8B-B14F-4D97-AF65-F5344CB8AC3E}">
        <p14:creationId xmlns:p14="http://schemas.microsoft.com/office/powerpoint/2010/main" val="4146488840"/>
      </p:ext>
    </p:extLst>
  </p:cSld>
  <p:clrMapOvr>
    <a:masterClrMapping/>
  </p:clrMapOvr>
  <p:transition spd="med">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30545468"/>
      </p:ext>
    </p:extLst>
  </p:cSld>
  <p:clrMapOvr>
    <a:masterClrMapping/>
  </p:clrMapOvr>
  <p:transition spd="med">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Sub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
        <p:nvSpPr>
          <p:cNvPr id="5" name="Content Placeholder 8"/>
          <p:cNvSpPr>
            <a:spLocks noGrp="1"/>
          </p:cNvSpPr>
          <p:nvPr>
            <p:ph sz="quarter" idx="10" hasCustomPrompt="1"/>
          </p:nvPr>
        </p:nvSpPr>
        <p:spPr>
          <a:xfrm>
            <a:off x="428625" y="580150"/>
            <a:ext cx="8286750" cy="276999"/>
          </a:xfrm>
        </p:spPr>
        <p:txBody>
          <a:bodyPr anchor="t"/>
          <a:lstStyle>
            <a:lvl1pPr marL="0" indent="0">
              <a:buNone/>
              <a:defRPr sz="2000" b="1">
                <a:solidFill>
                  <a:schemeClr val="bg1"/>
                </a:solidFill>
              </a:defRPr>
            </a:lvl1pPr>
          </a:lstStyle>
          <a:p>
            <a:pPr lvl="0"/>
            <a:r>
              <a:rPr lang="en-US" dirty="0"/>
              <a:t>Subtitle</a:t>
            </a:r>
          </a:p>
        </p:txBody>
      </p:sp>
      <p:sp>
        <p:nvSpPr>
          <p:cNvPr id="6" name="Content Placeholder 2"/>
          <p:cNvSpPr>
            <a:spLocks noGrp="1"/>
          </p:cNvSpPr>
          <p:nvPr>
            <p:ph sz="half" idx="1" hasCustomPrompt="1"/>
          </p:nvPr>
        </p:nvSpPr>
        <p:spPr>
          <a:xfrm>
            <a:off x="457200" y="969264"/>
            <a:ext cx="8267140" cy="946413"/>
          </a:xfrm>
        </p:spPr>
        <p:txBody>
          <a:bodyPr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3701480"/>
      </p:ext>
    </p:extLst>
  </p:cSld>
  <p:clrMapOvr>
    <a:masterClrMapping/>
  </p:clrMapOvr>
  <p:transition spd="med">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Sub_and_Content">
    <p:spTree>
      <p:nvGrpSpPr>
        <p:cNvPr id="1" name=""/>
        <p:cNvGrpSpPr/>
        <p:nvPr/>
      </p:nvGrpSpPr>
      <p:grpSpPr>
        <a:xfrm>
          <a:off x="0" y="0"/>
          <a:ext cx="0" cy="0"/>
          <a:chOff x="0" y="0"/>
          <a:chExt cx="0" cy="0"/>
        </a:xfrm>
      </p:grpSpPr>
      <p:sp>
        <p:nvSpPr>
          <p:cNvPr id="6" name="Content Placeholder 8"/>
          <p:cNvSpPr>
            <a:spLocks noGrp="1"/>
          </p:cNvSpPr>
          <p:nvPr>
            <p:ph sz="quarter" idx="10" hasCustomPrompt="1"/>
          </p:nvPr>
        </p:nvSpPr>
        <p:spPr>
          <a:xfrm>
            <a:off x="428625" y="894475"/>
            <a:ext cx="8286750" cy="276999"/>
          </a:xfrm>
        </p:spPr>
        <p:txBody>
          <a:bodyPr anchor="t"/>
          <a:lstStyle>
            <a:lvl1pPr marL="0" indent="0">
              <a:buNone/>
              <a:defRPr sz="2000" b="1">
                <a:solidFill>
                  <a:schemeClr val="bg1"/>
                </a:solidFill>
              </a:defRPr>
            </a:lvl1pPr>
          </a:lstStyle>
          <a:p>
            <a:pPr lvl="0"/>
            <a:r>
              <a:rPr lang="en-US" dirty="0"/>
              <a:t>Subtitle</a:t>
            </a:r>
          </a:p>
        </p:txBody>
      </p:sp>
      <p:sp>
        <p:nvSpPr>
          <p:cNvPr id="2" name="Title 1"/>
          <p:cNvSpPr>
            <a:spLocks noGrp="1"/>
          </p:cNvSpPr>
          <p:nvPr>
            <p:ph type="title" hasCustomPrompt="1"/>
          </p:nvPr>
        </p:nvSpPr>
        <p:spPr>
          <a:xfrm>
            <a:off x="425904" y="196172"/>
            <a:ext cx="8279946" cy="664797"/>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 </a:t>
            </a:r>
            <a:br>
              <a:rPr lang="en-US" dirty="0"/>
            </a:br>
            <a:r>
              <a:rPr lang="en-US" dirty="0"/>
              <a:t>Click to edit master title</a:t>
            </a:r>
          </a:p>
        </p:txBody>
      </p:sp>
      <p:sp>
        <p:nvSpPr>
          <p:cNvPr id="3" name="Content Placeholder 2"/>
          <p:cNvSpPr>
            <a:spLocks noGrp="1"/>
          </p:cNvSpPr>
          <p:nvPr>
            <p:ph sz="half" idx="1" hasCustomPrompt="1"/>
          </p:nvPr>
        </p:nvSpPr>
        <p:spPr>
          <a:xfrm>
            <a:off x="457200" y="1276350"/>
            <a:ext cx="8267140" cy="946413"/>
          </a:xfrm>
        </p:spPr>
        <p:txBody>
          <a:bodyPr wrap="square"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04337520"/>
      </p:ext>
    </p:extLst>
  </p:cSld>
  <p:clrMapOvr>
    <a:masterClrMapping/>
  </p:clrMapOvr>
  <p:transition spd="med">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hasCustomPrompt="1"/>
          </p:nvPr>
        </p:nvSpPr>
        <p:spPr>
          <a:xfrm>
            <a:off x="4772025" y="969264"/>
            <a:ext cx="3922278"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0" name="Content Placeholder 2"/>
          <p:cNvSpPr>
            <a:spLocks noGrp="1"/>
          </p:cNvSpPr>
          <p:nvPr>
            <p:ph sz="half" idx="11" hasCustomPrompt="1"/>
          </p:nvPr>
        </p:nvSpPr>
        <p:spPr>
          <a:xfrm>
            <a:off x="457200" y="969264"/>
            <a:ext cx="3938136"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buNone/>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5"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11" name="Straight Connector 10"/>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08709963"/>
      </p:ext>
    </p:extLst>
  </p:cSld>
  <p:clrMapOvr>
    <a:masterClrMapping/>
  </p:clrMapOvr>
  <p:transition spd="med">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17455995"/>
      </p:ext>
    </p:extLst>
  </p:cSld>
  <p:clrMapOvr>
    <a:masterClrMapping/>
  </p:clrMapOvr>
  <p:transition spd="med">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256485353"/>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4/1/22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249662231"/>
      </p:ext>
    </p:extLst>
  </p:cSld>
  <p:clrMapOvr>
    <a:masterClrMapping/>
  </p:clrMapOvr>
  <p:transition spd="med">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944011"/>
      </p:ext>
    </p:extLst>
  </p:cSld>
  <p:clrMapOvr>
    <a:masterClrMapping/>
  </p:clrMapOvr>
  <p:transition spd="med">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848042377"/>
      </p:ext>
    </p:extLst>
  </p:cSld>
  <p:clrMapOvr>
    <a:masterClrMapping/>
  </p:clrMapOvr>
  <p:transition spd="med">
    <p:wipe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466464044"/>
      </p:ext>
    </p:extLst>
  </p:cSld>
  <p:clrMapOvr>
    <a:masterClrMapping/>
  </p:clrMapOvr>
  <p:transition spd="med">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613722330"/>
      </p:ext>
    </p:extLst>
  </p:cSld>
  <p:clrMapOvr>
    <a:masterClrMapping/>
  </p:clrMapOvr>
  <p:transition spd="med">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324637396"/>
      </p:ext>
    </p:extLst>
  </p:cSld>
  <p:clrMapOvr>
    <a:masterClrMapping/>
  </p:clrMapOvr>
  <p:transition spd="med">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86106673"/>
      </p:ext>
    </p:extLst>
  </p:cSld>
  <p:clrMapOvr>
    <a:masterClrMapping/>
  </p:clrMapOvr>
  <p:transition spd="med">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ound Same Side Corner Rectangle 1"/>
          <p:cNvSpPr/>
          <p:nvPr userDrawn="1"/>
        </p:nvSpPr>
        <p:spPr>
          <a:xfrm rot="5400000">
            <a:off x="-1314926" y="2247105"/>
            <a:ext cx="3544570" cy="929957"/>
          </a:xfrm>
          <a:prstGeom prst="round2SameRect">
            <a:avLst>
              <a:gd name="adj1" fmla="val 13993"/>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Museo Sans For Dell"/>
            </a:endParaRPr>
          </a:p>
        </p:txBody>
      </p:sp>
      <p:sp>
        <p:nvSpPr>
          <p:cNvPr id="11" name="Round Same Side Corner Rectangle 10"/>
          <p:cNvSpPr/>
          <p:nvPr userDrawn="1"/>
        </p:nvSpPr>
        <p:spPr>
          <a:xfrm rot="16200000">
            <a:off x="3447415" y="-1212215"/>
            <a:ext cx="3544570" cy="7848600"/>
          </a:xfrm>
          <a:prstGeom prst="round2SameRect">
            <a:avLst>
              <a:gd name="adj1" fmla="val 4108"/>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Century Schoolbook" charset="0"/>
              <a:ea typeface="Century Schoolbook" charset="0"/>
              <a:cs typeface="Century Schoolbook" charset="0"/>
            </a:endParaRPr>
          </a:p>
        </p:txBody>
      </p:sp>
      <p:sp>
        <p:nvSpPr>
          <p:cNvPr id="4" name="Text Placeholder 3"/>
          <p:cNvSpPr>
            <a:spLocks noGrp="1"/>
          </p:cNvSpPr>
          <p:nvPr>
            <p:ph type="body" sz="quarter" idx="10"/>
          </p:nvPr>
        </p:nvSpPr>
        <p:spPr>
          <a:xfrm>
            <a:off x="1829754" y="1797685"/>
            <a:ext cx="5508625" cy="1218795"/>
          </a:xfrm>
        </p:spPr>
        <p:txBody>
          <a:bodyPr/>
          <a:lstStyle>
            <a:lvl1pPr marL="0" indent="0">
              <a:buNone/>
              <a:defRPr sz="44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81" name="Text Placeholder 3"/>
          <p:cNvSpPr>
            <a:spLocks noGrp="1"/>
          </p:cNvSpPr>
          <p:nvPr>
            <p:ph type="body" sz="quarter" idx="11"/>
          </p:nvPr>
        </p:nvSpPr>
        <p:spPr>
          <a:xfrm>
            <a:off x="1829754" y="3039745"/>
            <a:ext cx="5508625" cy="276999"/>
          </a:xfrm>
        </p:spPr>
        <p:txBody>
          <a:bodyPr/>
          <a:lstStyle>
            <a:lvl1pPr marL="0" indent="0">
              <a:buNone/>
              <a:defRPr sz="20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5" name="TextBox 4"/>
          <p:cNvSpPr txBox="1"/>
          <p:nvPr userDrawn="1"/>
        </p:nvSpPr>
        <p:spPr>
          <a:xfrm>
            <a:off x="1829754" y="415378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900" dirty="0">
                <a:solidFill>
                  <a:schemeClr val="tx2"/>
                </a:solidFill>
                <a:latin typeface="Arial" charset="0"/>
                <a:ea typeface="Arial" charset="0"/>
                <a:cs typeface="Arial" charset="0"/>
              </a:rPr>
              <a:t>© Donald</a:t>
            </a:r>
            <a:r>
              <a:rPr lang="en-US" sz="900" baseline="0" dirty="0">
                <a:solidFill>
                  <a:schemeClr val="tx2"/>
                </a:solidFill>
                <a:latin typeface="Arial" charset="0"/>
                <a:ea typeface="Arial" charset="0"/>
                <a:cs typeface="Arial" charset="0"/>
              </a:rPr>
              <a:t> F. Ferguson, 2017. All rights reserved.</a:t>
            </a:r>
            <a:endParaRPr lang="en-US" sz="900" dirty="0">
              <a:solidFill>
                <a:schemeClr val="tx2"/>
              </a:solidFill>
              <a:latin typeface="Arial" charset="0"/>
              <a:ea typeface="Arial" charset="0"/>
              <a:cs typeface="Arial" charset="0"/>
            </a:endParaRPr>
          </a:p>
        </p:txBody>
      </p:sp>
    </p:spTree>
    <p:extLst>
      <p:ext uri="{BB962C8B-B14F-4D97-AF65-F5344CB8AC3E}">
        <p14:creationId xmlns:p14="http://schemas.microsoft.com/office/powerpoint/2010/main" val="2543313879"/>
      </p:ext>
    </p:extLst>
  </p:cSld>
  <p:clrMapOvr>
    <a:masterClrMapping/>
  </p:clrMapOvr>
  <p:transition spd="med">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8"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8"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207203788"/>
      </p:ext>
    </p:extLst>
  </p:cSld>
  <p:clrMapOvr>
    <a:masterClrMapping/>
  </p:clrMapOvr>
  <p:transition spd="med">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581164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4/1/22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3326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927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4/1/22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0766207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4/1/22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526849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4/1/22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7776545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4/1/22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4272895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9730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680333850"/>
      </p:ext>
    </p:extLst>
  </p:cSld>
  <p:clrMapOvr>
    <a:masterClrMapping/>
  </p:clrMapOvr>
  <p:transition spd="med">
    <p:wipe dir="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4/1/22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692587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4/1/22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4/1/22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4/1/22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63900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258907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image" Target="../media/image2.jpe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4.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image" Target="../media/image1.emf"/><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theme" Target="../theme/theme5.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(S22): Lecture 10: No SQL (2), Module II (2)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728" r:id="rId8"/>
    <p:sldLayoutId id="2147493729"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7" name="TextBox 11">
            <a:extLst>
              <a:ext uri="{FF2B5EF4-FFF2-40B4-BE49-F238E27FC236}">
                <a16:creationId xmlns:a16="http://schemas.microsoft.com/office/drawing/2014/main" id="{21254504-48B1-C143-884E-0411DD405A75}"/>
              </a:ext>
            </a:extLst>
          </p:cNvPr>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(S22): Lecture 10: No SQL (2), Module II (2)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482480712"/>
      </p:ext>
    </p:extLst>
  </p:cSld>
  <p:clrMap bg1="lt1" tx1="dk1" bg2="lt2" tx2="dk2" accent1="accent1" accent2="accent2" accent3="accent3" accent4="accent4" accent5="accent5" accent6="accent6" hlink="hlink" folHlink="folHlink"/>
  <p:sldLayoutIdLst>
    <p:sldLayoutId id="2147493744" r:id="rId1"/>
    <p:sldLayoutId id="2147493745" r:id="rId2"/>
    <p:sldLayoutId id="2147493746" r:id="rId3"/>
    <p:sldLayoutId id="2147493747" r:id="rId4"/>
    <p:sldLayoutId id="2147493748" r:id="rId5"/>
    <p:sldLayoutId id="2147493749" r:id="rId6"/>
    <p:sldLayoutId id="2147493751" r:id="rId7"/>
    <p:sldLayoutId id="2147493752" r:id="rId8"/>
    <p:sldLayoutId id="2147493753"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6"/>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7806154"/>
      </p:ext>
    </p:extLst>
  </p:cSld>
  <p:clrMap bg1="lt1" tx1="dk1" bg2="lt2" tx2="dk2" accent1="accent1" accent2="accent2" accent3="accent3" accent4="accent4" accent5="accent5" accent6="accent6" hlink="hlink" folHlink="folHlink"/>
  <p:sldLayoutIdLst>
    <p:sldLayoutId id="2147493769" r:id="rId1"/>
    <p:sldLayoutId id="2147493770" r:id="rId2"/>
    <p:sldLayoutId id="2147493771" r:id="rId3"/>
    <p:sldLayoutId id="2147493772" r:id="rId4"/>
    <p:sldLayoutId id="2147493773" r:id="rId5"/>
    <p:sldLayoutId id="2147493774" r:id="rId6"/>
    <p:sldLayoutId id="2147493775" r:id="rId7"/>
    <p:sldLayoutId id="2147493776" r:id="rId8"/>
    <p:sldLayoutId id="2147493777" r:id="rId9"/>
    <p:sldLayoutId id="2147493778" r:id="rId10"/>
    <p:sldLayoutId id="2147493779" r:id="rId11"/>
    <p:sldLayoutId id="2147493780" r:id="rId12"/>
    <p:sldLayoutId id="2147493811" r:id="rId13"/>
    <p:sldLayoutId id="2147493812" r:id="rId14"/>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3" name="TextBox 12"/>
          <p:cNvSpPr txBox="1"/>
          <p:nvPr/>
        </p:nvSpPr>
        <p:spPr>
          <a:xfrm>
            <a:off x="430712" y="4807343"/>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bg2">
                    <a:lumMod val="50000"/>
                    <a:lumOff val="50000"/>
                  </a:schemeClr>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a:solidFill>
                <a:schemeClr val="bg2">
                  <a:lumMod val="50000"/>
                  <a:lumOff val="50000"/>
                </a:schemeClr>
              </a:solidFill>
              <a:latin typeface="Museo Sans For Dell" pitchFamily="2" charset="0"/>
              <a:ea typeface="+mn-ea"/>
              <a:cs typeface="+mn-cs"/>
            </a:endParaRPr>
          </a:p>
        </p:txBody>
      </p:sp>
      <p:sp>
        <p:nvSpPr>
          <p:cNvPr id="1028" name="Title Placeholder 21"/>
          <p:cNvSpPr>
            <a:spLocks noGrp="1"/>
          </p:cNvSpPr>
          <p:nvPr>
            <p:ph type="title"/>
          </p:nvPr>
        </p:nvSpPr>
        <p:spPr bwMode="auto">
          <a:xfrm>
            <a:off x="425907" y="196172"/>
            <a:ext cx="8279943"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029" name="Text Placeholder 12"/>
          <p:cNvSpPr>
            <a:spLocks noGrp="1"/>
          </p:cNvSpPr>
          <p:nvPr>
            <p:ph type="body" idx="1"/>
          </p:nvPr>
        </p:nvSpPr>
        <p:spPr bwMode="auto">
          <a:xfrm>
            <a:off x="457200" y="969168"/>
            <a:ext cx="8267136" cy="370288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4" name="TextBox 3"/>
          <p:cNvSpPr txBox="1"/>
          <p:nvPr/>
        </p:nvSpPr>
        <p:spPr bwMode="black">
          <a:xfrm>
            <a:off x="5981136" y="4807343"/>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baseline="0" dirty="0">
                <a:solidFill>
                  <a:schemeClr val="bg2">
                    <a:lumMod val="50000"/>
                    <a:lumOff val="50000"/>
                  </a:schemeClr>
                </a:solidFill>
                <a:latin typeface="Arial" charset="0"/>
                <a:ea typeface="Arial" charset="0"/>
                <a:cs typeface="Arial" charset="0"/>
              </a:rPr>
              <a:t>   © Donald F. Ferguson, 2017. All rights reserved.</a:t>
            </a:r>
            <a:endParaRPr lang="en-US" sz="900" dirty="0">
              <a:solidFill>
                <a:schemeClr val="bg2">
                  <a:lumMod val="50000"/>
                  <a:lumOff val="50000"/>
                </a:schemeClr>
              </a:solidFill>
              <a:latin typeface="Arial" charset="0"/>
              <a:ea typeface="Arial" charset="0"/>
              <a:cs typeface="Arial" charset="0"/>
            </a:endParaRPr>
          </a:p>
        </p:txBody>
      </p:sp>
      <p:sp>
        <p:nvSpPr>
          <p:cNvPr id="12" name="TextBox 11" hidden="1"/>
          <p:cNvSpPr txBox="1"/>
          <p:nvPr/>
        </p:nvSpPr>
        <p:spPr>
          <a:xfrm>
            <a:off x="1724025" y="4844717"/>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5084195E-6DF7-4B3B-A2AB-E67BEB13BF64}" type="datetime1">
              <a:rPr lang="en-US" sz="800" smtClean="0">
                <a:solidFill>
                  <a:schemeClr val="bg2">
                    <a:lumMod val="50000"/>
                    <a:lumOff val="50000"/>
                  </a:schemeClr>
                </a:solidFill>
                <a:latin typeface="+mn-lt"/>
              </a:rPr>
              <a:pPr>
                <a:lnSpc>
                  <a:spcPct val="90000"/>
                </a:lnSpc>
                <a:spcBef>
                  <a:spcPts val="600"/>
                </a:spcBef>
                <a:spcAft>
                  <a:spcPts val="0"/>
                </a:spcAft>
                <a:buClr>
                  <a:schemeClr val="bg1"/>
                </a:buClr>
              </a:pPr>
              <a:t>4/1/22</a:t>
            </a:fld>
            <a:endParaRPr lang="en-US" sz="800" dirty="0">
              <a:solidFill>
                <a:schemeClr val="bg2">
                  <a:lumMod val="50000"/>
                  <a:lumOff val="50000"/>
                </a:schemeClr>
              </a:solidFill>
              <a:latin typeface="+mn-lt"/>
            </a:endParaRPr>
          </a:p>
        </p:txBody>
      </p:sp>
      <p:sp>
        <p:nvSpPr>
          <p:cNvPr id="7" name="TextBox 6"/>
          <p:cNvSpPr txBox="1"/>
          <p:nvPr userDrawn="1"/>
        </p:nvSpPr>
        <p:spPr bwMode="black">
          <a:xfrm>
            <a:off x="1117601" y="4772839"/>
            <a:ext cx="5042568" cy="317074"/>
          </a:xfrm>
          <a:prstGeom prst="rect">
            <a:avLst/>
          </a:prstGeom>
          <a:noFill/>
        </p:spPr>
        <p:txBody>
          <a:bodyPr wrap="square" lIns="0" tIns="0" rIns="0" bIns="0">
            <a:prstTxWarp prst="textNoShape">
              <a:avLst/>
            </a:prstTxWarp>
            <a:spAutoFit/>
          </a:bodyPr>
          <a:lstStyle/>
          <a:p>
            <a:pPr>
              <a:lnSpc>
                <a:spcPct val="120000"/>
              </a:lnSpc>
            </a:pPr>
            <a:r>
              <a:rPr lang="en-US" sz="900" i="1" dirty="0"/>
              <a:t>COMS 4111 – </a:t>
            </a:r>
            <a:r>
              <a:rPr lang="en-US" sz="900" b="0" i="0" kern="1200" dirty="0">
                <a:solidFill>
                  <a:schemeClr val="tx1"/>
                </a:solidFill>
                <a:effectLst/>
                <a:latin typeface="Arial" charset="0"/>
                <a:ea typeface="+mn-ea"/>
                <a:cs typeface="+mn-cs"/>
              </a:rPr>
              <a:t>Introduction to Databases</a:t>
            </a:r>
            <a:r>
              <a:rPr lang="en-US" sz="900" b="0" i="1" kern="1200" dirty="0">
                <a:solidFill>
                  <a:schemeClr val="tx1"/>
                </a:solidFill>
                <a:effectLst/>
                <a:latin typeface="Arial" charset="0"/>
                <a:ea typeface="+mn-ea"/>
                <a:cs typeface="+mn-cs"/>
              </a:rPr>
              <a:t>:</a:t>
            </a:r>
            <a:br>
              <a:rPr lang="en-US" sz="900" b="0" i="1" kern="1200" dirty="0">
                <a:solidFill>
                  <a:schemeClr val="tx1"/>
                </a:solidFill>
                <a:effectLst/>
                <a:latin typeface="Arial" charset="0"/>
                <a:ea typeface="+mn-ea"/>
                <a:cs typeface="+mn-cs"/>
              </a:rPr>
            </a:br>
            <a:r>
              <a:rPr lang="en-US" sz="900" i="1" dirty="0"/>
              <a:t>Lecture 20:  Some NoSQL Databases</a:t>
            </a:r>
            <a:endParaRPr lang="en-US" sz="1050" i="1" strike="sngStrike" dirty="0"/>
          </a:p>
        </p:txBody>
      </p:sp>
    </p:spTree>
    <p:extLst>
      <p:ext uri="{BB962C8B-B14F-4D97-AF65-F5344CB8AC3E}">
        <p14:creationId xmlns:p14="http://schemas.microsoft.com/office/powerpoint/2010/main" val="2490878679"/>
      </p:ext>
    </p:extLst>
  </p:cSld>
  <p:clrMap bg1="dk2" tx1="lt1" bg2="dk1" tx2="lt2" accent1="accent1" accent2="accent2" accent3="accent3" accent4="accent4" accent5="accent5" accent6="accent6" hlink="hlink" folHlink="folHlink"/>
  <p:sldLayoutIdLst>
    <p:sldLayoutId id="2147493782" r:id="rId1"/>
    <p:sldLayoutId id="2147493783" r:id="rId2"/>
    <p:sldLayoutId id="2147493784" r:id="rId3"/>
    <p:sldLayoutId id="2147493785" r:id="rId4"/>
    <p:sldLayoutId id="2147493786" r:id="rId5"/>
    <p:sldLayoutId id="2147493787" r:id="rId6"/>
    <p:sldLayoutId id="2147493788" r:id="rId7"/>
    <p:sldLayoutId id="2147493789" r:id="rId8"/>
    <p:sldLayoutId id="2147493790" r:id="rId9"/>
    <p:sldLayoutId id="2147493791" r:id="rId10"/>
    <p:sldLayoutId id="2147493792" r:id="rId11"/>
    <p:sldLayoutId id="2147493793" r:id="rId12"/>
    <p:sldLayoutId id="2147493794" r:id="rId13"/>
    <p:sldLayoutId id="2147493795" r:id="rId14"/>
    <p:sldLayoutId id="2147493796" r:id="rId15"/>
    <p:sldLayoutId id="2147493797" r:id="rId16"/>
  </p:sldLayoutIdLst>
  <p:transition spd="med">
    <p:wipe dir="r"/>
  </p:transition>
  <p:hf sldNum="0" hdr="0" ftr="0" dt="0"/>
  <p:txStyles>
    <p:titleStyle>
      <a:lvl1pPr algn="l" rtl="0" eaLnBrk="1" fontAlgn="base" hangingPunct="1">
        <a:lnSpc>
          <a:spcPct val="90000"/>
        </a:lnSpc>
        <a:spcBef>
          <a:spcPct val="0"/>
        </a:spcBef>
        <a:spcAft>
          <a:spcPct val="0"/>
        </a:spcAft>
        <a:defRPr sz="2800" b="0" i="0" cap="none" baseline="0">
          <a:solidFill>
            <a:schemeClr val="accent1"/>
          </a:solidFill>
          <a:latin typeface="Century Schoolbook" charset="0"/>
          <a:ea typeface="Century Schoolbook" charset="0"/>
          <a:cs typeface="Century Schoolbook"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0" name="TextBox 11">
            <a:extLst>
              <a:ext uri="{FF2B5EF4-FFF2-40B4-BE49-F238E27FC236}">
                <a16:creationId xmlns:a16="http://schemas.microsoft.com/office/drawing/2014/main" id="{38E187AA-34A8-D048-B259-E1880BC76AB4}"/>
              </a:ext>
            </a:extLst>
          </p:cNvPr>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(S21): Lecture 10: NoSQL (2), Module II (2)</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2955381236"/>
      </p:ext>
    </p:extLst>
  </p:cSld>
  <p:clrMap bg1="lt1" tx1="dk1" bg2="lt2" tx2="dk2" accent1="accent1" accent2="accent2" accent3="accent3" accent4="accent4" accent5="accent5" accent6="accent6" hlink="hlink" folHlink="folHlink"/>
  <p:sldLayoutIdLst>
    <p:sldLayoutId id="2147493799" r:id="rId1"/>
    <p:sldLayoutId id="2147493800" r:id="rId2"/>
    <p:sldLayoutId id="2147493801" r:id="rId3"/>
    <p:sldLayoutId id="2147493802" r:id="rId4"/>
    <p:sldLayoutId id="2147493803" r:id="rId5"/>
    <p:sldLayoutId id="2147493804" r:id="rId6"/>
    <p:sldLayoutId id="2147493805" r:id="rId7"/>
    <p:sldLayoutId id="2147493807" r:id="rId8"/>
    <p:sldLayoutId id="2147493810" r:id="rId9"/>
    <p:sldLayoutId id="2147493813"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9.tiff"/><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2" Type="http://schemas.openxmlformats.org/officeDocument/2006/relationships/hyperlink" Target="https://en.wikipedia.org/wiki/Cache_replacement_policies)" TargetMode="External"/><Relationship Id="rId1" Type="http://schemas.openxmlformats.org/officeDocument/2006/relationships/slideLayout" Target="../slideLayouts/slideLayout16.xml"/><Relationship Id="rId4" Type="http://schemas.openxmlformats.org/officeDocument/2006/relationships/hyperlink" Target="https://en.wikipedia.org/wiki/Page_replacement_algorithm#The_theoretically_optimal_page_replacement_algorithm"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30.svg"/></Relationships>
</file>

<file path=ppt/slides/_rels/slide4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hyperlink" Target="https://opendsa-server.cs.vt.edu/ODSA/AV/Development/hashAV.html" TargetMode="External"/><Relationship Id="rId2" Type="http://schemas.openxmlformats.org/officeDocument/2006/relationships/hyperlink" Target="http://iswsa.acm.org/mphf/openDSAPerfectHashAnimation/perfectHashAV.html" TargetMode="External"/><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5.xml"/><Relationship Id="rId1" Type="http://schemas.openxmlformats.org/officeDocument/2006/relationships/slideLayout" Target="../slideLayouts/slideLayout49.xml"/><Relationship Id="rId4" Type="http://schemas.openxmlformats.org/officeDocument/2006/relationships/image" Target="../media/image1.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3.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4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9.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9.xml"/></Relationships>
</file>

<file path=ppt/slides/_rels/slide69.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6.xml"/><Relationship Id="rId1" Type="http://schemas.openxmlformats.org/officeDocument/2006/relationships/slideLayout" Target="../slideLayouts/slideLayout49.xml"/><Relationship Id="rId4" Type="http://schemas.openxmlformats.org/officeDocument/2006/relationships/image" Target="../media/image1.emf"/></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9.xml"/></Relationships>
</file>

<file path=ppt/slides/_rels/slide72.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49.xml"/></Relationships>
</file>

<file path=ppt/slides/_rels/slide7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7.xml"/><Relationship Id="rId1" Type="http://schemas.openxmlformats.org/officeDocument/2006/relationships/slideLayout" Target="../slideLayouts/slideLayout49.xml"/><Relationship Id="rId4" Type="http://schemas.openxmlformats.org/officeDocument/2006/relationships/image" Target="../media/image1.emf"/></Relationships>
</file>

<file path=ppt/slides/_rels/slide7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8.xml"/><Relationship Id="rId1" Type="http://schemas.openxmlformats.org/officeDocument/2006/relationships/slideLayout" Target="../slideLayouts/slideLayout58.xml"/><Relationship Id="rId4" Type="http://schemas.openxmlformats.org/officeDocument/2006/relationships/image" Target="../media/image1.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9.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9.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9.xml"/></Relationships>
</file>

<file path=ppt/slides/_rels/slide81.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9.xml"/></Relationships>
</file>

<file path=ppt/slides/_rels/slide83.xml.rels><?xml version="1.0" encoding="UTF-8" standalone="yes"?>
<Relationships xmlns="http://schemas.openxmlformats.org/package/2006/relationships"><Relationship Id="rId3" Type="http://schemas.openxmlformats.org/officeDocument/2006/relationships/hyperlink" Target="https://www.tutorialspoint.com/mongodb/index.htm" TargetMode="External"/><Relationship Id="rId2" Type="http://schemas.openxmlformats.org/officeDocument/2006/relationships/hyperlink" Target="https://www.tutorialspoint.com/python_data_access" TargetMode="External"/><Relationship Id="rId1" Type="http://schemas.openxmlformats.org/officeDocument/2006/relationships/slideLayout" Target="../slideLayouts/slideLayout49.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1" y="11282"/>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2022</a:t>
            </a:r>
            <a:br>
              <a:rPr lang="en-US" altLang="en-US" sz="2800" i="1" dirty="0"/>
            </a:br>
            <a:br>
              <a:rPr lang="en-US" altLang="en-US" sz="2800" i="1" dirty="0"/>
            </a:br>
            <a:r>
              <a:rPr lang="en-US" altLang="en-US" sz="2800" i="1" dirty="0"/>
              <a:t>Lecture 10: No SQL (2), Module II (2)</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a:xfrm>
            <a:off x="172570" y="1121"/>
            <a:ext cx="8819030" cy="443198"/>
          </a:xfrm>
        </p:spPr>
        <p:txBody>
          <a:bodyPr/>
          <a:lstStyle/>
          <a:p>
            <a:r>
              <a:rPr lang="en-US" dirty="0"/>
              <a:t>Module II – DBMS Architecture and Implementation</a:t>
            </a:r>
          </a:p>
        </p:txBody>
      </p:sp>
      <p:pic>
        <p:nvPicPr>
          <p:cNvPr id="9" name="Picture 8">
            <a:extLst>
              <a:ext uri="{FF2B5EF4-FFF2-40B4-BE49-F238E27FC236}">
                <a16:creationId xmlns:a16="http://schemas.microsoft.com/office/drawing/2014/main" id="{E0613881-BB41-2744-BB75-0F4495E27BE5}"/>
              </a:ext>
            </a:extLst>
          </p:cNvPr>
          <p:cNvPicPr>
            <a:picLocks noChangeAspect="1"/>
          </p:cNvPicPr>
          <p:nvPr/>
        </p:nvPicPr>
        <p:blipFill>
          <a:blip r:embed="rId2"/>
          <a:stretch>
            <a:fillRect/>
          </a:stretch>
        </p:blipFill>
        <p:spPr>
          <a:xfrm>
            <a:off x="779048" y="574003"/>
            <a:ext cx="7885982" cy="3592754"/>
          </a:xfrm>
          <a:prstGeom prst="rect">
            <a:avLst/>
          </a:prstGeom>
        </p:spPr>
      </p:pic>
      <p:sp>
        <p:nvSpPr>
          <p:cNvPr id="10" name="Rectangle 9">
            <a:extLst>
              <a:ext uri="{FF2B5EF4-FFF2-40B4-BE49-F238E27FC236}">
                <a16:creationId xmlns:a16="http://schemas.microsoft.com/office/drawing/2014/main" id="{56EC997B-4574-BC41-B0FA-B7B0CC1CBA6B}"/>
              </a:ext>
            </a:extLst>
          </p:cNvPr>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1" name="Picture 10">
            <a:extLst>
              <a:ext uri="{FF2B5EF4-FFF2-40B4-BE49-F238E27FC236}">
                <a16:creationId xmlns:a16="http://schemas.microsoft.com/office/drawing/2014/main" id="{128E0CF9-8690-C840-B786-52253813FF33}"/>
              </a:ext>
            </a:extLst>
          </p:cNvPr>
          <p:cNvPicPr>
            <a:picLocks noChangeAspect="1"/>
          </p:cNvPicPr>
          <p:nvPr/>
        </p:nvPicPr>
        <p:blipFill>
          <a:blip r:embed="rId6"/>
          <a:stretch>
            <a:fillRect/>
          </a:stretch>
        </p:blipFill>
        <p:spPr>
          <a:xfrm>
            <a:off x="139865" y="474242"/>
            <a:ext cx="802115" cy="802115"/>
          </a:xfrm>
          <a:prstGeom prst="rect">
            <a:avLst/>
          </a:prstGeom>
        </p:spPr>
      </p:pic>
      <p:sp>
        <p:nvSpPr>
          <p:cNvPr id="12" name="Left Brace 11">
            <a:extLst>
              <a:ext uri="{FF2B5EF4-FFF2-40B4-BE49-F238E27FC236}">
                <a16:creationId xmlns:a16="http://schemas.microsoft.com/office/drawing/2014/main" id="{A6967C67-63ED-C14A-93C8-CC029FDC3E9B}"/>
              </a:ext>
            </a:extLst>
          </p:cNvPr>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18927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AE59AC-B697-874F-869C-666F48527048}"/>
              </a:ext>
            </a:extLst>
          </p:cNvPr>
          <p:cNvSpPr>
            <a:spLocks noGrp="1"/>
          </p:cNvSpPr>
          <p:nvPr>
            <p:ph type="title"/>
          </p:nvPr>
        </p:nvSpPr>
        <p:spPr/>
        <p:txBody>
          <a:bodyPr/>
          <a:lstStyle/>
          <a:p>
            <a:r>
              <a:rPr lang="en-US" dirty="0"/>
              <a:t>DBMS Arch.</a:t>
            </a:r>
          </a:p>
        </p:txBody>
      </p:sp>
      <p:pic>
        <p:nvPicPr>
          <p:cNvPr id="4" name="Picture 3">
            <a:extLst>
              <a:ext uri="{FF2B5EF4-FFF2-40B4-BE49-F238E27FC236}">
                <a16:creationId xmlns:a16="http://schemas.microsoft.com/office/drawing/2014/main" id="{9668ECDD-9CA6-684B-9B0A-35DB4797E179}"/>
              </a:ext>
            </a:extLst>
          </p:cNvPr>
          <p:cNvPicPr>
            <a:picLocks noChangeAspect="1"/>
          </p:cNvPicPr>
          <p:nvPr/>
        </p:nvPicPr>
        <p:blipFill>
          <a:blip r:embed="rId2"/>
          <a:stretch>
            <a:fillRect/>
          </a:stretch>
        </p:blipFill>
        <p:spPr>
          <a:xfrm>
            <a:off x="258216" y="484118"/>
            <a:ext cx="4004144" cy="4163430"/>
          </a:xfrm>
          <a:prstGeom prst="rect">
            <a:avLst/>
          </a:prstGeom>
        </p:spPr>
      </p:pic>
      <p:pic>
        <p:nvPicPr>
          <p:cNvPr id="5" name="Picture 4">
            <a:extLst>
              <a:ext uri="{FF2B5EF4-FFF2-40B4-BE49-F238E27FC236}">
                <a16:creationId xmlns:a16="http://schemas.microsoft.com/office/drawing/2014/main" id="{69883D4D-14F1-C44E-A93B-9FC03ECB939F}"/>
              </a:ext>
            </a:extLst>
          </p:cNvPr>
          <p:cNvPicPr>
            <a:picLocks noChangeAspect="1"/>
          </p:cNvPicPr>
          <p:nvPr/>
        </p:nvPicPr>
        <p:blipFill>
          <a:blip r:embed="rId3"/>
          <a:stretch>
            <a:fillRect/>
          </a:stretch>
        </p:blipFill>
        <p:spPr>
          <a:xfrm>
            <a:off x="4256397" y="45642"/>
            <a:ext cx="4295441" cy="4624085"/>
          </a:xfrm>
          <a:prstGeom prst="rect">
            <a:avLst/>
          </a:prstGeom>
        </p:spPr>
      </p:pic>
    </p:spTree>
    <p:extLst>
      <p:ext uri="{BB962C8B-B14F-4D97-AF65-F5344CB8AC3E}">
        <p14:creationId xmlns:p14="http://schemas.microsoft.com/office/powerpoint/2010/main" val="1437636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a:ln>
                  <a:noFill/>
                </a:ln>
                <a:solidFill>
                  <a:srgbClr val="FF0000"/>
                </a:solidFill>
                <a:effectLst/>
                <a:uLnTx/>
                <a:uFillTx/>
                <a:latin typeface="Calibri"/>
                <a:ea typeface="ＭＳ Ｐゴシック" charset="-128"/>
                <a:cs typeface="+mn-cs"/>
              </a:rPr>
              <a:t>Find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B050"/>
                </a:solidFill>
                <a:effectLst/>
                <a:uLnTx/>
                <a:uFillTx/>
                <a:latin typeface="Calibri"/>
                <a:ea typeface="ＭＳ Ｐゴシック" charset="-128"/>
                <a:cs typeface="+mn-cs"/>
              </a:rPr>
              <a:t>Access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p:nvPr/>
        </p:nvSpPr>
        <p:spPr>
          <a:xfrm>
            <a:off x="4253534" y="2691334"/>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Storage Structures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13)</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err="1">
                <a:solidFill>
                  <a:prstClr val="white"/>
                </a:solidFill>
              </a:rPr>
              <a:t>Cont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9FE77702-7C5A-C543-B502-B5A2FAE8D4C2}"/>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10: No SQL (2), Module II (2)</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725698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CD661752-6D5D-4C06-8C65-4072717CE78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Organization of Records in Files</a:t>
            </a:r>
          </a:p>
        </p:txBody>
      </p:sp>
      <p:sp>
        <p:nvSpPr>
          <p:cNvPr id="92163" name="Rectangle 3">
            <a:extLst>
              <a:ext uri="{FF2B5EF4-FFF2-40B4-BE49-F238E27FC236}">
                <a16:creationId xmlns:a16="http://schemas.microsoft.com/office/drawing/2014/main" id="{4808D252-6480-4FF6-B632-437EDA2418DF}"/>
              </a:ext>
            </a:extLst>
          </p:cNvPr>
          <p:cNvSpPr>
            <a:spLocks noGrp="1" noChangeArrowheads="1"/>
          </p:cNvSpPr>
          <p:nvPr>
            <p:ph type="body" idx="1"/>
          </p:nvPr>
        </p:nvSpPr>
        <p:spPr>
          <a:xfrm>
            <a:off x="1719263" y="895351"/>
            <a:ext cx="5775710" cy="3650726"/>
          </a:xfrm>
        </p:spPr>
        <p:txBody>
          <a:bodyPr/>
          <a:lstStyle/>
          <a:p>
            <a:r>
              <a:rPr lang="en-US" altLang="en-US" b="1" dirty="0">
                <a:solidFill>
                  <a:srgbClr val="002060"/>
                </a:solidFill>
              </a:rPr>
              <a:t>Heap</a:t>
            </a:r>
            <a:r>
              <a:rPr lang="en-US" altLang="en-US" b="1" dirty="0"/>
              <a:t> </a:t>
            </a:r>
            <a:r>
              <a:rPr lang="en-US" altLang="en-US" dirty="0"/>
              <a:t>– record can be placed anywhere in the file where there is space</a:t>
            </a:r>
          </a:p>
          <a:p>
            <a:r>
              <a:rPr lang="en-US" altLang="en-US" b="1" dirty="0">
                <a:solidFill>
                  <a:srgbClr val="002060"/>
                </a:solidFill>
              </a:rPr>
              <a:t>Sequential</a:t>
            </a:r>
            <a:r>
              <a:rPr lang="en-US" altLang="en-US" b="1" dirty="0">
                <a:solidFill>
                  <a:schemeClr val="tx2"/>
                </a:solidFill>
              </a:rPr>
              <a:t> </a:t>
            </a:r>
            <a:r>
              <a:rPr lang="en-US" altLang="en-US" dirty="0"/>
              <a:t>– store records in sequential order, based on the value of the search key of each record</a:t>
            </a:r>
          </a:p>
          <a:p>
            <a:r>
              <a:rPr lang="en-US" altLang="en-US" dirty="0"/>
              <a:t>In a  </a:t>
            </a:r>
            <a:r>
              <a:rPr lang="en-US" altLang="en-US" b="1" dirty="0" err="1">
                <a:solidFill>
                  <a:srgbClr val="002060"/>
                </a:solidFill>
              </a:rPr>
              <a:t>multitable</a:t>
            </a:r>
            <a:r>
              <a:rPr lang="en-US" altLang="en-US" b="1" dirty="0">
                <a:solidFill>
                  <a:srgbClr val="002060"/>
                </a:solidFill>
              </a:rPr>
              <a:t> clustering file organization </a:t>
            </a:r>
            <a:r>
              <a:rPr lang="en-US" altLang="en-US" dirty="0">
                <a:solidFill>
                  <a:srgbClr val="002060"/>
                </a:solidFill>
              </a:rPr>
              <a:t> </a:t>
            </a:r>
            <a:r>
              <a:rPr lang="en-US" altLang="en-US" dirty="0"/>
              <a:t>records of several different relations can be stored in the same file</a:t>
            </a:r>
          </a:p>
          <a:p>
            <a:pPr lvl="1"/>
            <a:r>
              <a:rPr lang="en-US" altLang="en-US" dirty="0"/>
              <a:t>Motivation: store related records on the same block to minimize I/O</a:t>
            </a:r>
          </a:p>
          <a:p>
            <a:r>
              <a:rPr lang="en-US" altLang="en-US" b="1" dirty="0">
                <a:solidFill>
                  <a:srgbClr val="002060"/>
                </a:solidFill>
              </a:rPr>
              <a:t>B</a:t>
            </a:r>
            <a:r>
              <a:rPr lang="en-US" altLang="en-US" b="1" baseline="30000" dirty="0">
                <a:solidFill>
                  <a:srgbClr val="002060"/>
                </a:solidFill>
              </a:rPr>
              <a:t>+</a:t>
            </a:r>
            <a:r>
              <a:rPr lang="en-US" altLang="en-US" b="1" dirty="0">
                <a:solidFill>
                  <a:srgbClr val="002060"/>
                </a:solidFill>
              </a:rPr>
              <a:t>-tree file organization</a:t>
            </a:r>
          </a:p>
          <a:p>
            <a:pPr lvl="1"/>
            <a:r>
              <a:rPr lang="en-US" altLang="en-US" dirty="0">
                <a:solidFill>
                  <a:schemeClr val="accent4">
                    <a:lumMod val="95000"/>
                    <a:lumOff val="5000"/>
                  </a:schemeClr>
                </a:solidFill>
              </a:rPr>
              <a:t>Ordered storage even with inserts/deletes</a:t>
            </a:r>
          </a:p>
          <a:p>
            <a:pPr lvl="1"/>
            <a:r>
              <a:rPr lang="en-US" altLang="en-US" dirty="0">
                <a:solidFill>
                  <a:schemeClr val="accent4">
                    <a:lumMod val="95000"/>
                    <a:lumOff val="5000"/>
                  </a:schemeClr>
                </a:solidFill>
              </a:rPr>
              <a:t>More on this in Chapter 14</a:t>
            </a:r>
          </a:p>
          <a:p>
            <a:r>
              <a:rPr lang="en-US" altLang="en-US" b="1" dirty="0">
                <a:solidFill>
                  <a:srgbClr val="002060"/>
                </a:solidFill>
              </a:rPr>
              <a:t>Hashing</a:t>
            </a:r>
            <a:r>
              <a:rPr lang="en-US" altLang="en-US" dirty="0"/>
              <a:t> – a hash function computed on search key; the result specifies in which block of the file the record should be placed</a:t>
            </a:r>
          </a:p>
          <a:p>
            <a:pPr lvl="1"/>
            <a:r>
              <a:rPr lang="en-US" altLang="en-US" dirty="0"/>
              <a:t>More on this in Chapter 14</a:t>
            </a:r>
          </a:p>
          <a:p>
            <a:endParaRPr lang="en-US" altLang="en-US" dirty="0"/>
          </a:p>
        </p:txBody>
      </p:sp>
    </p:spTree>
    <p:extLst>
      <p:ext uri="{BB962C8B-B14F-4D97-AF65-F5344CB8AC3E}">
        <p14:creationId xmlns:p14="http://schemas.microsoft.com/office/powerpoint/2010/main" val="3918520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C99F-2FB0-4CCB-90E4-2C4846F41627}"/>
              </a:ext>
            </a:extLst>
          </p:cNvPr>
          <p:cNvSpPr>
            <a:spLocks noGrp="1"/>
          </p:cNvSpPr>
          <p:nvPr>
            <p:ph type="title"/>
          </p:nvPr>
        </p:nvSpPr>
        <p:spPr/>
        <p:txBody>
          <a:bodyPr/>
          <a:lstStyle/>
          <a:p>
            <a:r>
              <a:rPr lang="en-IN" dirty="0"/>
              <a:t>Heap File Organization</a:t>
            </a:r>
          </a:p>
        </p:txBody>
      </p:sp>
      <p:sp>
        <p:nvSpPr>
          <p:cNvPr id="3" name="Content Placeholder 2">
            <a:extLst>
              <a:ext uri="{FF2B5EF4-FFF2-40B4-BE49-F238E27FC236}">
                <a16:creationId xmlns:a16="http://schemas.microsoft.com/office/drawing/2014/main" id="{1073BD8A-474A-4BC0-8DF8-2859E40A2438}"/>
              </a:ext>
            </a:extLst>
          </p:cNvPr>
          <p:cNvSpPr>
            <a:spLocks noGrp="1"/>
          </p:cNvSpPr>
          <p:nvPr>
            <p:ph idx="1"/>
          </p:nvPr>
        </p:nvSpPr>
        <p:spPr>
          <a:xfrm>
            <a:off x="1753792" y="820342"/>
            <a:ext cx="5745956" cy="3677840"/>
          </a:xfrm>
        </p:spPr>
        <p:txBody>
          <a:bodyPr/>
          <a:lstStyle/>
          <a:p>
            <a:r>
              <a:rPr lang="en-IN" dirty="0"/>
              <a:t>Records can be placed anywhere in the file where there is free space</a:t>
            </a:r>
          </a:p>
          <a:p>
            <a:r>
              <a:rPr lang="en-IN" dirty="0"/>
              <a:t>Records usually do not move once allocated</a:t>
            </a:r>
          </a:p>
          <a:p>
            <a:r>
              <a:rPr lang="en-IN" dirty="0"/>
              <a:t>Important to be able to efficiently find free space within file</a:t>
            </a:r>
          </a:p>
          <a:p>
            <a:r>
              <a:rPr lang="en-IN" b="1" dirty="0">
                <a:solidFill>
                  <a:srgbClr val="002060"/>
                </a:solidFill>
              </a:rPr>
              <a:t>Free-space map</a:t>
            </a:r>
          </a:p>
          <a:p>
            <a:pPr lvl="1"/>
            <a:r>
              <a:rPr lang="en-IN" dirty="0">
                <a:solidFill>
                  <a:schemeClr val="accent4"/>
                </a:solidFill>
              </a:rPr>
              <a:t>Array with 1 entry per block.  Each entry is a few bits to a byte, and records fraction of block that is free</a:t>
            </a:r>
          </a:p>
          <a:p>
            <a:pPr lvl="1"/>
            <a:r>
              <a:rPr lang="en-IN" dirty="0">
                <a:solidFill>
                  <a:schemeClr val="accent4"/>
                </a:solidFill>
              </a:rPr>
              <a:t>In example below, 3 bits per block, value divided by 8 indicates fraction of block that is free</a:t>
            </a:r>
            <a:br>
              <a:rPr lang="en-IN" dirty="0">
                <a:solidFill>
                  <a:schemeClr val="accent4"/>
                </a:solidFill>
              </a:rPr>
            </a:br>
            <a:br>
              <a:rPr lang="en-IN" dirty="0">
                <a:solidFill>
                  <a:schemeClr val="accent4"/>
                </a:solidFill>
              </a:rPr>
            </a:br>
            <a:endParaRPr lang="en-IN" dirty="0">
              <a:solidFill>
                <a:schemeClr val="accent4"/>
              </a:solidFill>
            </a:endParaRPr>
          </a:p>
          <a:p>
            <a:pPr lvl="1"/>
            <a:r>
              <a:rPr lang="en-IN" dirty="0">
                <a:solidFill>
                  <a:schemeClr val="accent4"/>
                </a:solidFill>
              </a:rPr>
              <a:t>Can have second-level free-space map</a:t>
            </a:r>
          </a:p>
          <a:p>
            <a:pPr lvl="1"/>
            <a:r>
              <a:rPr lang="en-IN" dirty="0">
                <a:solidFill>
                  <a:schemeClr val="accent4"/>
                </a:solidFill>
              </a:rPr>
              <a:t>In example below, each entry stores maximum from 4 entries of first-level free-space map</a:t>
            </a:r>
          </a:p>
          <a:p>
            <a:pPr marL="342900" lvl="1" indent="0">
              <a:buNone/>
            </a:pPr>
            <a:endParaRPr lang="en-IN" dirty="0">
              <a:solidFill>
                <a:schemeClr val="accent4"/>
              </a:solidFill>
            </a:endParaRPr>
          </a:p>
          <a:p>
            <a:r>
              <a:rPr lang="en-IN" dirty="0">
                <a:solidFill>
                  <a:schemeClr val="accent4"/>
                </a:solidFill>
              </a:rPr>
              <a:t>Free space map written to disk periodically, OK to have wrong (old) values for some entries (will be detected and fixed)</a:t>
            </a:r>
          </a:p>
        </p:txBody>
      </p:sp>
      <p:pic>
        <p:nvPicPr>
          <p:cNvPr id="4" name="Picture 3">
            <a:extLst>
              <a:ext uri="{FF2B5EF4-FFF2-40B4-BE49-F238E27FC236}">
                <a16:creationId xmlns:a16="http://schemas.microsoft.com/office/drawing/2014/main" id="{F9AD693F-0ACF-4245-8328-5BDC50A20A3D}"/>
              </a:ext>
            </a:extLst>
          </p:cNvPr>
          <p:cNvPicPr>
            <a:picLocks noChangeAspect="1"/>
          </p:cNvPicPr>
          <p:nvPr/>
        </p:nvPicPr>
        <p:blipFill>
          <a:blip r:embed="rId2"/>
          <a:stretch>
            <a:fillRect/>
          </a:stretch>
        </p:blipFill>
        <p:spPr>
          <a:xfrm>
            <a:off x="2977692" y="2819023"/>
            <a:ext cx="3188617" cy="344948"/>
          </a:xfrm>
          <a:prstGeom prst="rect">
            <a:avLst/>
          </a:prstGeom>
        </p:spPr>
      </p:pic>
      <p:pic>
        <p:nvPicPr>
          <p:cNvPr id="5" name="Picture 4">
            <a:extLst>
              <a:ext uri="{FF2B5EF4-FFF2-40B4-BE49-F238E27FC236}">
                <a16:creationId xmlns:a16="http://schemas.microsoft.com/office/drawing/2014/main" id="{6699ACCB-35C7-4D87-96BB-EA690394D029}"/>
              </a:ext>
            </a:extLst>
          </p:cNvPr>
          <p:cNvPicPr>
            <a:picLocks noChangeAspect="1"/>
          </p:cNvPicPr>
          <p:nvPr/>
        </p:nvPicPr>
        <p:blipFill>
          <a:blip r:embed="rId3"/>
          <a:stretch>
            <a:fillRect/>
          </a:stretch>
        </p:blipFill>
        <p:spPr>
          <a:xfrm>
            <a:off x="3971926" y="3860250"/>
            <a:ext cx="929165" cy="363407"/>
          </a:xfrm>
          <a:prstGeom prst="rect">
            <a:avLst/>
          </a:prstGeom>
        </p:spPr>
      </p:pic>
    </p:spTree>
    <p:extLst>
      <p:ext uri="{BB962C8B-B14F-4D97-AF65-F5344CB8AC3E}">
        <p14:creationId xmlns:p14="http://schemas.microsoft.com/office/powerpoint/2010/main" val="562988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F12C3-450F-E942-AF08-022EF5CCCF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E4D9E5-FE16-3F4E-9770-1AF1532A97A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7054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086E8E-A9E8-2B40-A0CC-A7E13045137F}"/>
              </a:ext>
            </a:extLst>
          </p:cNvPr>
          <p:cNvSpPr>
            <a:spLocks noGrp="1"/>
          </p:cNvSpPr>
          <p:nvPr>
            <p:ph type="title"/>
          </p:nvPr>
        </p:nvSpPr>
        <p:spPr/>
        <p:txBody>
          <a:bodyPr/>
          <a:lstStyle/>
          <a:p>
            <a:r>
              <a:rPr lang="en-US" dirty="0"/>
              <a:t>Heap File</a:t>
            </a:r>
          </a:p>
        </p:txBody>
      </p:sp>
      <p:pic>
        <p:nvPicPr>
          <p:cNvPr id="4" name="Picture 3">
            <a:extLst>
              <a:ext uri="{FF2B5EF4-FFF2-40B4-BE49-F238E27FC236}">
                <a16:creationId xmlns:a16="http://schemas.microsoft.com/office/drawing/2014/main" id="{CA979542-6EFD-0142-94F1-C42E0ADC1260}"/>
              </a:ext>
            </a:extLst>
          </p:cNvPr>
          <p:cNvPicPr>
            <a:picLocks noChangeAspect="1"/>
          </p:cNvPicPr>
          <p:nvPr/>
        </p:nvPicPr>
        <p:blipFill>
          <a:blip r:embed="rId2"/>
          <a:stretch>
            <a:fillRect/>
          </a:stretch>
        </p:blipFill>
        <p:spPr>
          <a:xfrm>
            <a:off x="381000" y="620491"/>
            <a:ext cx="8031680" cy="3902518"/>
          </a:xfrm>
          <a:prstGeom prst="rect">
            <a:avLst/>
          </a:prstGeom>
        </p:spPr>
      </p:pic>
    </p:spTree>
    <p:extLst>
      <p:ext uri="{BB962C8B-B14F-4D97-AF65-F5344CB8AC3E}">
        <p14:creationId xmlns:p14="http://schemas.microsoft.com/office/powerpoint/2010/main" val="980387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8961343C-9DCE-41B6-83FD-AF636EC64C8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a:t>
            </a:r>
          </a:p>
        </p:txBody>
      </p:sp>
      <p:sp>
        <p:nvSpPr>
          <p:cNvPr id="94211" name="Rectangle 3">
            <a:extLst>
              <a:ext uri="{FF2B5EF4-FFF2-40B4-BE49-F238E27FC236}">
                <a16:creationId xmlns:a16="http://schemas.microsoft.com/office/drawing/2014/main" id="{5D31A57C-3D93-4733-8DEA-422D3C6A5A99}"/>
              </a:ext>
            </a:extLst>
          </p:cNvPr>
          <p:cNvSpPr>
            <a:spLocks noGrp="1" noChangeArrowheads="1"/>
          </p:cNvSpPr>
          <p:nvPr>
            <p:ph type="body" idx="1"/>
          </p:nvPr>
        </p:nvSpPr>
        <p:spPr>
          <a:xfrm>
            <a:off x="1753791" y="820341"/>
            <a:ext cx="5043488" cy="1000125"/>
          </a:xfrm>
        </p:spPr>
        <p:txBody>
          <a:bodyPr/>
          <a:lstStyle/>
          <a:p>
            <a:r>
              <a:rPr lang="en-US" altLang="en-US" dirty="0"/>
              <a:t>Suitable for applications that require sequential processing of the entire file </a:t>
            </a:r>
          </a:p>
          <a:p>
            <a:r>
              <a:rPr lang="en-US" altLang="en-US" dirty="0"/>
              <a:t>The records in the file are ordered by a </a:t>
            </a:r>
            <a:r>
              <a:rPr lang="en-US" altLang="en-US" dirty="0">
                <a:solidFill>
                  <a:srgbClr val="002060"/>
                </a:solidFill>
              </a:rPr>
              <a:t>search-key</a:t>
            </a:r>
          </a:p>
        </p:txBody>
      </p:sp>
      <p:pic>
        <p:nvPicPr>
          <p:cNvPr id="94212" name="Picture 11">
            <a:extLst>
              <a:ext uri="{FF2B5EF4-FFF2-40B4-BE49-F238E27FC236}">
                <a16:creationId xmlns:a16="http://schemas.microsoft.com/office/drawing/2014/main" id="{9759213F-D318-4553-BE18-85B78FE78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333" y="1657662"/>
            <a:ext cx="4069556" cy="27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6498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C3C53EFA-B3D6-4C50-B2C6-C8B05B887C3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 (Cont.)</a:t>
            </a:r>
          </a:p>
        </p:txBody>
      </p:sp>
      <p:sp>
        <p:nvSpPr>
          <p:cNvPr id="96259" name="Rectangle 3">
            <a:extLst>
              <a:ext uri="{FF2B5EF4-FFF2-40B4-BE49-F238E27FC236}">
                <a16:creationId xmlns:a16="http://schemas.microsoft.com/office/drawing/2014/main" id="{93F2AC50-E56B-4614-A322-7C69BACB2739}"/>
              </a:ext>
            </a:extLst>
          </p:cNvPr>
          <p:cNvSpPr>
            <a:spLocks noGrp="1" noChangeArrowheads="1"/>
          </p:cNvSpPr>
          <p:nvPr>
            <p:ph type="body" idx="1"/>
          </p:nvPr>
        </p:nvSpPr>
        <p:spPr>
          <a:xfrm>
            <a:off x="1719263" y="841773"/>
            <a:ext cx="6334125" cy="2982515"/>
          </a:xfrm>
        </p:spPr>
        <p:txBody>
          <a:bodyPr/>
          <a:lstStyle/>
          <a:p>
            <a:r>
              <a:rPr lang="en-US" altLang="en-US" dirty="0"/>
              <a:t>Deletion – use pointer chains</a:t>
            </a:r>
          </a:p>
          <a:p>
            <a:r>
              <a:rPr lang="en-US" altLang="en-US" dirty="0"/>
              <a:t>Insertion –locate the position where the record is to be inserted</a:t>
            </a:r>
          </a:p>
          <a:p>
            <a:pPr lvl="1"/>
            <a:r>
              <a:rPr lang="en-US" altLang="en-US" dirty="0"/>
              <a:t>if there is free space insert there </a:t>
            </a:r>
          </a:p>
          <a:p>
            <a:pPr lvl="1"/>
            <a:r>
              <a:rPr lang="en-US" altLang="en-US" dirty="0"/>
              <a:t>if no free space, insert the record in an </a:t>
            </a:r>
            <a:r>
              <a:rPr lang="en-US" altLang="en-US" dirty="0">
                <a:solidFill>
                  <a:srgbClr val="002060"/>
                </a:solidFill>
              </a:rPr>
              <a:t>overflow block</a:t>
            </a:r>
          </a:p>
          <a:p>
            <a:pPr lvl="1"/>
            <a:r>
              <a:rPr lang="en-US" altLang="en-US" dirty="0"/>
              <a:t>In either case, pointer chain must be updated</a:t>
            </a:r>
          </a:p>
          <a:p>
            <a:r>
              <a:rPr lang="en-US" altLang="en-US" dirty="0"/>
              <a:t>Need to reorganize the file</a:t>
            </a:r>
            <a:br>
              <a:rPr lang="en-US" altLang="en-US" dirty="0"/>
            </a:br>
            <a:r>
              <a:rPr lang="en-US" altLang="en-US" dirty="0"/>
              <a:t> from time to time to restore</a:t>
            </a:r>
            <a:br>
              <a:rPr lang="en-US" altLang="en-US" dirty="0"/>
            </a:br>
            <a:r>
              <a:rPr lang="en-US" altLang="en-US" dirty="0"/>
              <a:t> sequential order</a:t>
            </a:r>
          </a:p>
        </p:txBody>
      </p:sp>
      <p:pic>
        <p:nvPicPr>
          <p:cNvPr id="96260" name="Picture 11">
            <a:extLst>
              <a:ext uri="{FF2B5EF4-FFF2-40B4-BE49-F238E27FC236}">
                <a16:creationId xmlns:a16="http://schemas.microsoft.com/office/drawing/2014/main" id="{A47C8099-0E08-48EA-9787-BD27C85E7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350" y="2255044"/>
            <a:ext cx="3531394" cy="259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8816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10: No SQL (2), Module II (2)</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8BCA-59BB-4645-ADFD-BA7077CC730C}"/>
              </a:ext>
            </a:extLst>
          </p:cNvPr>
          <p:cNvSpPr>
            <a:spLocks noGrp="1"/>
          </p:cNvSpPr>
          <p:nvPr>
            <p:ph type="title"/>
          </p:nvPr>
        </p:nvSpPr>
        <p:spPr/>
        <p:txBody>
          <a:bodyPr/>
          <a:lstStyle/>
          <a:p>
            <a:r>
              <a:rPr lang="en-IN" dirty="0"/>
              <a:t>Partitioning</a:t>
            </a:r>
          </a:p>
        </p:txBody>
      </p:sp>
      <p:sp>
        <p:nvSpPr>
          <p:cNvPr id="3" name="Content Placeholder 2">
            <a:extLst>
              <a:ext uri="{FF2B5EF4-FFF2-40B4-BE49-F238E27FC236}">
                <a16:creationId xmlns:a16="http://schemas.microsoft.com/office/drawing/2014/main" id="{629B0A5E-214E-480B-959C-AEE1B25115DA}"/>
              </a:ext>
            </a:extLst>
          </p:cNvPr>
          <p:cNvSpPr>
            <a:spLocks noGrp="1"/>
          </p:cNvSpPr>
          <p:nvPr>
            <p:ph idx="1"/>
          </p:nvPr>
        </p:nvSpPr>
        <p:spPr>
          <a:xfrm>
            <a:off x="1719263" y="820342"/>
            <a:ext cx="5780485" cy="3677840"/>
          </a:xfrm>
        </p:spPr>
        <p:txBody>
          <a:bodyPr/>
          <a:lstStyle/>
          <a:p>
            <a:r>
              <a:rPr lang="en-IN" b="1" dirty="0">
                <a:solidFill>
                  <a:srgbClr val="002060"/>
                </a:solidFill>
              </a:rPr>
              <a:t>Table partitioning</a:t>
            </a:r>
            <a:r>
              <a:rPr lang="en-IN" dirty="0"/>
              <a:t>: Records in a relation can be partitioned into smaller relations that are stored separately</a:t>
            </a:r>
          </a:p>
          <a:p>
            <a:r>
              <a:rPr lang="en-IN" dirty="0"/>
              <a:t>E.g., </a:t>
            </a:r>
            <a:r>
              <a:rPr lang="en-IN" i="1" dirty="0"/>
              <a:t>transaction </a:t>
            </a:r>
            <a:r>
              <a:rPr lang="en-IN" dirty="0"/>
              <a:t>relation may be partitioned into </a:t>
            </a:r>
            <a:br>
              <a:rPr lang="en-IN" dirty="0"/>
            </a:br>
            <a:r>
              <a:rPr lang="en-IN" dirty="0"/>
              <a:t>  </a:t>
            </a:r>
            <a:r>
              <a:rPr lang="en-IN" i="1" dirty="0"/>
              <a:t>transaction_2018, transaction_2019, etc.</a:t>
            </a:r>
          </a:p>
          <a:p>
            <a:r>
              <a:rPr lang="en-IN" dirty="0"/>
              <a:t>Queries written on </a:t>
            </a:r>
            <a:r>
              <a:rPr lang="en-IN" i="1" dirty="0"/>
              <a:t>transaction</a:t>
            </a:r>
            <a:r>
              <a:rPr lang="en-IN" dirty="0"/>
              <a:t> must access records in all partitions</a:t>
            </a:r>
          </a:p>
          <a:p>
            <a:pPr lvl="1"/>
            <a:r>
              <a:rPr lang="en-IN" dirty="0"/>
              <a:t>Unless query has a selection such as </a:t>
            </a:r>
            <a:r>
              <a:rPr lang="en-IN" i="1" dirty="0"/>
              <a:t>year=</a:t>
            </a:r>
            <a:r>
              <a:rPr lang="en-IN" dirty="0"/>
              <a:t>2019, in which case only one partition in needed</a:t>
            </a:r>
          </a:p>
          <a:p>
            <a:r>
              <a:rPr lang="en-IN" dirty="0"/>
              <a:t>Partitioning </a:t>
            </a:r>
          </a:p>
          <a:p>
            <a:pPr lvl="1"/>
            <a:r>
              <a:rPr lang="en-IN" dirty="0"/>
              <a:t>Reduces costs of some operations such as free space management</a:t>
            </a:r>
          </a:p>
          <a:p>
            <a:pPr lvl="1"/>
            <a:r>
              <a:rPr lang="en-IN" dirty="0"/>
              <a:t>Allows different partitions to be stored on different storage devices </a:t>
            </a:r>
          </a:p>
          <a:p>
            <a:pPr lvl="2"/>
            <a:r>
              <a:rPr lang="en-IN" dirty="0"/>
              <a:t>E.g., </a:t>
            </a:r>
            <a:r>
              <a:rPr lang="en-IN" i="1" dirty="0"/>
              <a:t>transaction </a:t>
            </a:r>
            <a:r>
              <a:rPr lang="en-IN" dirty="0"/>
              <a:t>partition for current year on SSD, for older years on magnetic disk</a:t>
            </a:r>
          </a:p>
        </p:txBody>
      </p:sp>
    </p:spTree>
    <p:extLst>
      <p:ext uri="{BB962C8B-B14F-4D97-AF65-F5344CB8AC3E}">
        <p14:creationId xmlns:p14="http://schemas.microsoft.com/office/powerpoint/2010/main" val="3510753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pic>
        <p:nvPicPr>
          <p:cNvPr id="3" name="Picture 2"/>
          <p:cNvPicPr>
            <a:picLocks noChangeAspect="1"/>
          </p:cNvPicPr>
          <p:nvPr/>
        </p:nvPicPr>
        <p:blipFill>
          <a:blip r:embed="rId2"/>
          <a:stretch>
            <a:fillRect/>
          </a:stretch>
        </p:blipFill>
        <p:spPr>
          <a:xfrm>
            <a:off x="2364580" y="1662015"/>
            <a:ext cx="4290309" cy="2249192"/>
          </a:xfrm>
          <a:prstGeom prst="rect">
            <a:avLst/>
          </a:prstGeom>
        </p:spPr>
      </p:pic>
    </p:spTree>
    <p:extLst>
      <p:ext uri="{BB962C8B-B14F-4D97-AF65-F5344CB8AC3E}">
        <p14:creationId xmlns:p14="http://schemas.microsoft.com/office/powerpoint/2010/main" val="216220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a:xfrm>
            <a:off x="1753791" y="820342"/>
            <a:ext cx="6023372" cy="3755231"/>
          </a:xfrm>
        </p:spPr>
        <p:txBody>
          <a:bodyPr/>
          <a:lstStyle/>
          <a:p>
            <a:r>
              <a:rPr lang="en-IN" dirty="0"/>
              <a:t>Benefits:</a:t>
            </a:r>
          </a:p>
          <a:p>
            <a:pPr lvl="1"/>
            <a:r>
              <a:rPr lang="en-IN" dirty="0"/>
              <a:t>Reduced IO if only some attributes are accessed</a:t>
            </a:r>
          </a:p>
          <a:p>
            <a:pPr lvl="1"/>
            <a:r>
              <a:rPr lang="en-IN" dirty="0"/>
              <a:t>Improved CPU cache performance </a:t>
            </a:r>
          </a:p>
          <a:p>
            <a:pPr lvl="1"/>
            <a:r>
              <a:rPr lang="en-IN" dirty="0"/>
              <a:t>Improved compression</a:t>
            </a:r>
          </a:p>
          <a:p>
            <a:pPr lvl="1"/>
            <a:r>
              <a:rPr lang="en-IN" b="1" dirty="0">
                <a:solidFill>
                  <a:srgbClr val="002060"/>
                </a:solidFill>
              </a:rPr>
              <a:t>Vector processing </a:t>
            </a:r>
            <a:r>
              <a:rPr lang="en-IN" dirty="0"/>
              <a:t>on modern CPU architectures</a:t>
            </a:r>
          </a:p>
          <a:p>
            <a:r>
              <a:rPr lang="en-IN" dirty="0"/>
              <a:t>Drawbacks</a:t>
            </a:r>
          </a:p>
          <a:p>
            <a:pPr lvl="1"/>
            <a:r>
              <a:rPr lang="en-IN" dirty="0"/>
              <a:t>Cost of tuple reconstruction from columnar representation</a:t>
            </a:r>
          </a:p>
          <a:p>
            <a:pPr lvl="1"/>
            <a:r>
              <a:rPr lang="en-IN" dirty="0"/>
              <a:t>Cost of tuple deletion and update</a:t>
            </a:r>
          </a:p>
          <a:p>
            <a:pPr lvl="1"/>
            <a:r>
              <a:rPr lang="en-IN" dirty="0"/>
              <a:t>Cost of decompression</a:t>
            </a:r>
          </a:p>
          <a:p>
            <a:r>
              <a:rPr lang="en-IN" dirty="0"/>
              <a:t>Columnar representation found to be more efficient for decision support than row-oriented representation</a:t>
            </a:r>
          </a:p>
          <a:p>
            <a:r>
              <a:rPr lang="en-IN" dirty="0"/>
              <a:t>Traditional row-oriented representation preferable for transaction processing</a:t>
            </a:r>
          </a:p>
          <a:p>
            <a:r>
              <a:rPr lang="en-IN" dirty="0"/>
              <a:t>Some databases support both representations</a:t>
            </a:r>
          </a:p>
          <a:p>
            <a:pPr lvl="1"/>
            <a:r>
              <a:rPr lang="en-IN" dirty="0"/>
              <a:t>Called </a:t>
            </a:r>
            <a:r>
              <a:rPr lang="en-IN" b="1" dirty="0">
                <a:solidFill>
                  <a:srgbClr val="002060"/>
                </a:solidFill>
              </a:rPr>
              <a:t>hybrid row/column stores</a:t>
            </a:r>
          </a:p>
        </p:txBody>
      </p:sp>
    </p:spTree>
    <p:extLst>
      <p:ext uri="{BB962C8B-B14F-4D97-AF65-F5344CB8AC3E}">
        <p14:creationId xmlns:p14="http://schemas.microsoft.com/office/powerpoint/2010/main" val="4071386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015E3-4114-F546-BCBB-9516412152B7}"/>
              </a:ext>
            </a:extLst>
          </p:cNvPr>
          <p:cNvSpPr>
            <a:spLocks noGrp="1"/>
          </p:cNvSpPr>
          <p:nvPr>
            <p:ph type="title"/>
          </p:nvPr>
        </p:nvSpPr>
        <p:spPr/>
        <p:txBody>
          <a:bodyPr/>
          <a:lstStyle/>
          <a:p>
            <a:r>
              <a:rPr lang="en-US" dirty="0"/>
              <a:t>Row vs Column</a:t>
            </a:r>
          </a:p>
        </p:txBody>
      </p:sp>
      <p:sp>
        <p:nvSpPr>
          <p:cNvPr id="12" name="Content Placeholder 6">
            <a:extLst>
              <a:ext uri="{FF2B5EF4-FFF2-40B4-BE49-F238E27FC236}">
                <a16:creationId xmlns:a16="http://schemas.microsoft.com/office/drawing/2014/main" id="{F6C8E8CB-4104-4B41-8AE5-5F9AEFCBD7DB}"/>
              </a:ext>
            </a:extLst>
          </p:cNvPr>
          <p:cNvSpPr>
            <a:spLocks noGrp="1"/>
          </p:cNvSpPr>
          <p:nvPr>
            <p:ph sz="half" idx="1"/>
          </p:nvPr>
        </p:nvSpPr>
        <p:spPr>
          <a:xfrm>
            <a:off x="12111" y="791982"/>
            <a:ext cx="5801707" cy="4200509"/>
          </a:xfrm>
        </p:spPr>
        <p:txBody>
          <a:bodyPr>
            <a:normAutofit fontScale="77500" lnSpcReduction="20000"/>
          </a:bodyPr>
          <a:lstStyle/>
          <a:p>
            <a:pPr>
              <a:lnSpc>
                <a:spcPct val="120000"/>
              </a:lnSpc>
              <a:spcBef>
                <a:spcPts val="0"/>
              </a:spcBef>
            </a:pPr>
            <a:r>
              <a:rPr lang="en-US" dirty="0"/>
              <a:t>Columnar and Row are both</a:t>
            </a:r>
          </a:p>
          <a:p>
            <a:pPr lvl="1">
              <a:lnSpc>
                <a:spcPct val="120000"/>
              </a:lnSpc>
              <a:spcBef>
                <a:spcPts val="0"/>
              </a:spcBef>
            </a:pPr>
            <a:r>
              <a:rPr lang="en-US" dirty="0"/>
              <a:t>Relational</a:t>
            </a:r>
          </a:p>
          <a:p>
            <a:pPr lvl="1">
              <a:lnSpc>
                <a:spcPct val="120000"/>
              </a:lnSpc>
              <a:spcBef>
                <a:spcPts val="0"/>
              </a:spcBef>
            </a:pPr>
            <a:r>
              <a:rPr lang="en-US" dirty="0"/>
              <a:t>Support SQL operations</a:t>
            </a:r>
          </a:p>
          <a:p>
            <a:pPr>
              <a:lnSpc>
                <a:spcPct val="120000"/>
              </a:lnSpc>
              <a:spcBef>
                <a:spcPts val="0"/>
              </a:spcBef>
            </a:pPr>
            <a:r>
              <a:rPr lang="en-US" dirty="0"/>
              <a:t>But differ in data storage</a:t>
            </a:r>
          </a:p>
          <a:p>
            <a:pPr lvl="1">
              <a:lnSpc>
                <a:spcPct val="120000"/>
              </a:lnSpc>
              <a:spcBef>
                <a:spcPts val="0"/>
              </a:spcBef>
            </a:pPr>
            <a:r>
              <a:rPr lang="en-US" dirty="0"/>
              <a:t>Row keeps row data</a:t>
            </a:r>
            <a:br>
              <a:rPr lang="en-US" dirty="0"/>
            </a:br>
            <a:r>
              <a:rPr lang="en-US" dirty="0"/>
              <a:t>together in blocks.</a:t>
            </a:r>
          </a:p>
          <a:p>
            <a:pPr lvl="1">
              <a:lnSpc>
                <a:spcPct val="120000"/>
              </a:lnSpc>
              <a:spcBef>
                <a:spcPts val="0"/>
              </a:spcBef>
            </a:pPr>
            <a:r>
              <a:rPr lang="en-US" dirty="0"/>
              <a:t>Columnar keys column</a:t>
            </a:r>
            <a:br>
              <a:rPr lang="en-US" dirty="0"/>
            </a:br>
            <a:r>
              <a:rPr lang="en-US" dirty="0"/>
              <a:t>data together in blocks.</a:t>
            </a:r>
          </a:p>
          <a:p>
            <a:pPr>
              <a:lnSpc>
                <a:spcPct val="120000"/>
              </a:lnSpc>
              <a:spcBef>
                <a:spcPts val="0"/>
              </a:spcBef>
            </a:pPr>
            <a:r>
              <a:rPr lang="en-US" dirty="0"/>
              <a:t>This determines performance for different</a:t>
            </a:r>
            <a:br>
              <a:rPr lang="en-US" dirty="0"/>
            </a:br>
            <a:r>
              <a:rPr lang="en-US" dirty="0"/>
              <a:t>types of query, e.g.</a:t>
            </a:r>
          </a:p>
          <a:p>
            <a:pPr lvl="1">
              <a:lnSpc>
                <a:spcPct val="120000"/>
              </a:lnSpc>
              <a:spcBef>
                <a:spcPts val="0"/>
              </a:spcBef>
            </a:pPr>
            <a:r>
              <a:rPr lang="en-US" dirty="0"/>
              <a:t>Columnar is extremely powerful for BI scenarios</a:t>
            </a:r>
          </a:p>
          <a:p>
            <a:pPr lvl="2">
              <a:lnSpc>
                <a:spcPct val="120000"/>
              </a:lnSpc>
              <a:spcBef>
                <a:spcPts val="0"/>
              </a:spcBef>
            </a:pPr>
            <a:r>
              <a:rPr lang="en-US" dirty="0"/>
              <a:t>Aggregation ops, e.g. SUM, AVG</a:t>
            </a:r>
          </a:p>
          <a:p>
            <a:pPr lvl="2">
              <a:lnSpc>
                <a:spcPct val="120000"/>
              </a:lnSpc>
              <a:spcBef>
                <a:spcPts val="0"/>
              </a:spcBef>
            </a:pPr>
            <a:r>
              <a:rPr lang="en-US" dirty="0"/>
              <a:t>PROJECT (do not load all of the row) to get a few columns</a:t>
            </a:r>
          </a:p>
          <a:p>
            <a:pPr lvl="1">
              <a:lnSpc>
                <a:spcPct val="120000"/>
              </a:lnSpc>
              <a:spcBef>
                <a:spcPts val="0"/>
              </a:spcBef>
            </a:pPr>
            <a:r>
              <a:rPr lang="en-US" dirty="0"/>
              <a:t>Row is powerful for OLTP. Transaction typically create</a:t>
            </a:r>
            <a:br>
              <a:rPr lang="en-US" dirty="0"/>
            </a:br>
            <a:r>
              <a:rPr lang="en-US" dirty="0"/>
              <a:t>and retrieve</a:t>
            </a:r>
          </a:p>
          <a:p>
            <a:pPr lvl="2">
              <a:lnSpc>
                <a:spcPct val="120000"/>
              </a:lnSpc>
              <a:spcBef>
                <a:spcPts val="0"/>
              </a:spcBef>
            </a:pPr>
            <a:r>
              <a:rPr lang="en-US" dirty="0"/>
              <a:t>One row at a time</a:t>
            </a:r>
          </a:p>
          <a:p>
            <a:pPr lvl="2">
              <a:lnSpc>
                <a:spcPct val="120000"/>
              </a:lnSpc>
              <a:spcBef>
                <a:spcPts val="0"/>
              </a:spcBef>
            </a:pPr>
            <a:r>
              <a:rPr lang="en-US" dirty="0"/>
              <a:t>All the columns of a single row.</a:t>
            </a:r>
            <a:br>
              <a:rPr lang="en-US" dirty="0"/>
            </a:br>
            <a:endParaRPr lang="en-US" dirty="0"/>
          </a:p>
        </p:txBody>
      </p:sp>
      <p:pic>
        <p:nvPicPr>
          <p:cNvPr id="10" name="Picture 9">
            <a:extLst>
              <a:ext uri="{FF2B5EF4-FFF2-40B4-BE49-F238E27FC236}">
                <a16:creationId xmlns:a16="http://schemas.microsoft.com/office/drawing/2014/main" id="{7012CF73-4B92-9349-B37A-9C46AC293E8F}"/>
              </a:ext>
            </a:extLst>
          </p:cNvPr>
          <p:cNvPicPr>
            <a:picLocks noChangeAspect="1"/>
          </p:cNvPicPr>
          <p:nvPr/>
        </p:nvPicPr>
        <p:blipFill>
          <a:blip r:embed="rId2"/>
          <a:stretch>
            <a:fillRect/>
          </a:stretch>
        </p:blipFill>
        <p:spPr>
          <a:xfrm>
            <a:off x="3545671" y="57150"/>
            <a:ext cx="5510395" cy="3690636"/>
          </a:xfrm>
          <a:prstGeom prst="rect">
            <a:avLst/>
          </a:prstGeom>
        </p:spPr>
      </p:pic>
    </p:spTree>
    <p:extLst>
      <p:ext uri="{BB962C8B-B14F-4D97-AF65-F5344CB8AC3E}">
        <p14:creationId xmlns:p14="http://schemas.microsoft.com/office/powerpoint/2010/main" val="4238374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60B0322-7A57-4754-9928-37753E4313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639723"/>
            <a:ext cx="2807670" cy="4246363"/>
          </a:xfrm>
          <a:prstGeom prst="rect">
            <a:avLst/>
          </a:prstGeom>
        </p:spPr>
      </p:pic>
      <p:sp>
        <p:nvSpPr>
          <p:cNvPr id="4" name="Title 3">
            <a:extLst>
              <a:ext uri="{FF2B5EF4-FFF2-40B4-BE49-F238E27FC236}">
                <a16:creationId xmlns:a16="http://schemas.microsoft.com/office/drawing/2014/main" id="{3FDD51DF-BD16-4414-AF17-B95B25D95674}"/>
              </a:ext>
            </a:extLst>
          </p:cNvPr>
          <p:cNvSpPr>
            <a:spLocks noGrp="1"/>
          </p:cNvSpPr>
          <p:nvPr>
            <p:ph type="title"/>
          </p:nvPr>
        </p:nvSpPr>
        <p:spPr/>
        <p:txBody>
          <a:bodyPr/>
          <a:lstStyle/>
          <a:p>
            <a:r>
              <a:rPr lang="en-IN" dirty="0"/>
              <a:t>Columnar File Representation</a:t>
            </a:r>
          </a:p>
        </p:txBody>
      </p:sp>
      <p:sp>
        <p:nvSpPr>
          <p:cNvPr id="5" name="Content Placeholder 4">
            <a:extLst>
              <a:ext uri="{FF2B5EF4-FFF2-40B4-BE49-F238E27FC236}">
                <a16:creationId xmlns:a16="http://schemas.microsoft.com/office/drawing/2014/main" id="{70947E03-AE49-4DD7-B9F1-237C959C7158}"/>
              </a:ext>
            </a:extLst>
          </p:cNvPr>
          <p:cNvSpPr>
            <a:spLocks noGrp="1"/>
          </p:cNvSpPr>
          <p:nvPr>
            <p:ph idx="1"/>
          </p:nvPr>
        </p:nvSpPr>
        <p:spPr>
          <a:xfrm>
            <a:off x="1753792" y="820342"/>
            <a:ext cx="2377853" cy="3677840"/>
          </a:xfrm>
        </p:spPr>
        <p:txBody>
          <a:bodyPr/>
          <a:lstStyle/>
          <a:p>
            <a:r>
              <a:rPr lang="en-IN" dirty="0"/>
              <a:t>ORC and Parquet: file formats with columnar storage inside file</a:t>
            </a:r>
          </a:p>
          <a:p>
            <a:r>
              <a:rPr lang="en-IN" dirty="0"/>
              <a:t>Very popular for big-data applications</a:t>
            </a:r>
          </a:p>
          <a:p>
            <a:r>
              <a:rPr lang="en-IN" dirty="0"/>
              <a:t>Orc file format shown on right:</a:t>
            </a:r>
          </a:p>
        </p:txBody>
      </p:sp>
    </p:spTree>
    <p:extLst>
      <p:ext uri="{BB962C8B-B14F-4D97-AF65-F5344CB8AC3E}">
        <p14:creationId xmlns:p14="http://schemas.microsoft.com/office/powerpoint/2010/main" val="3984506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Memory and Buffer Pools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A86F96B0-830F-9E42-BD3A-9BEA6E920A32}"/>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rgbClr val="E2F4FF"/>
                </a:solidFill>
              </a:rPr>
              <a:pPr marL="0" marR="0" indent="0" algn="l" defTabSz="457200" rtl="0" eaLnBrk="1" fontAlgn="base" latinLnBrk="0" hangingPunct="1">
                <a:lnSpc>
                  <a:spcPct val="100000"/>
                </a:lnSpc>
                <a:spcBef>
                  <a:spcPct val="0"/>
                </a:spcBef>
                <a:spcAft>
                  <a:spcPct val="0"/>
                </a:spcAft>
                <a:buClrTx/>
                <a:buSzTx/>
                <a:buFontTx/>
                <a:buNone/>
                <a:tabLst/>
                <a:defRPr/>
              </a:pPr>
              <a:t>25</a:t>
            </a:fld>
            <a:r>
              <a:rPr lang="en-US" altLang="en-US" sz="1050" b="1" dirty="0">
                <a:solidFill>
                  <a:srgbClr val="E2F4FF"/>
                </a:solidFill>
              </a:rPr>
              <a:t> </a:t>
            </a:r>
            <a:r>
              <a:rPr lang="en-US" altLang="en-US" sz="1050" dirty="0">
                <a:solidFill>
                  <a:srgbClr val="E2F4FF"/>
                </a:solidFill>
              </a:rPr>
              <a:t>|</a:t>
            </a:r>
            <a:r>
              <a:rPr lang="en-US" altLang="en-US" sz="1050" b="1" dirty="0">
                <a:solidFill>
                  <a:srgbClr val="E2F4FF"/>
                </a:solidFill>
              </a:rPr>
              <a:t> Introduction to Databases (S22): </a:t>
            </a:r>
            <a:r>
              <a:rPr lang="en-US" altLang="en-US" sz="1050" i="1" dirty="0">
                <a:solidFill>
                  <a:srgbClr val="E2F4FF"/>
                </a:solidFill>
              </a:rPr>
              <a:t>Lecture 10: No SQL (2), Module II (2)</a:t>
            </a:r>
            <a:r>
              <a:rPr lang="en-US" altLang="en-US" sz="1050" i="1" baseline="0" dirty="0">
                <a:solidFill>
                  <a:srgbClr val="E2F4FF"/>
                </a:solidFill>
              </a:rPr>
              <a:t>		</a:t>
            </a:r>
            <a:r>
              <a:rPr lang="de-DE" altLang="en-US" sz="1050" i="1" dirty="0">
                <a:solidFill>
                  <a:srgbClr val="E2F4FF"/>
                </a:solidFill>
              </a:rPr>
              <a:t>© Donald F. Ferguson, 2022</a:t>
            </a:r>
            <a:endParaRPr lang="en-US" altLang="en-US" sz="1050" i="1" dirty="0">
              <a:solidFill>
                <a:srgbClr val="E2F4FF"/>
              </a:solidFill>
            </a:endParaRPr>
          </a:p>
        </p:txBody>
      </p:sp>
    </p:spTree>
    <p:extLst>
      <p:ext uri="{BB962C8B-B14F-4D97-AF65-F5344CB8AC3E}">
        <p14:creationId xmlns:p14="http://schemas.microsoft.com/office/powerpoint/2010/main" val="1653288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5451E6B7-68DF-40D3-9416-41BD23A850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18504F6A-4FD6-4956-BB03-B1A50F8B6A22}"/>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2434206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94" y="0"/>
            <a:ext cx="8279946" cy="387798"/>
          </a:xfrm>
        </p:spPr>
        <p:txBody>
          <a:bodyPr/>
          <a:lstStyle/>
          <a:p>
            <a:pPr algn="l"/>
            <a:r>
              <a:rPr lang="en-US" dirty="0">
                <a:solidFill>
                  <a:schemeClr val="bg1"/>
                </a:solidFill>
              </a:rPr>
              <a:t>The Logical Concept</a:t>
            </a:r>
          </a:p>
        </p:txBody>
      </p:sp>
      <p:sp>
        <p:nvSpPr>
          <p:cNvPr id="4" name="Content Placeholder 3"/>
          <p:cNvSpPr>
            <a:spLocks noGrp="1"/>
          </p:cNvSpPr>
          <p:nvPr>
            <p:ph sz="half" idx="1"/>
          </p:nvPr>
        </p:nvSpPr>
        <p:spPr>
          <a:xfrm>
            <a:off x="444394" y="504329"/>
            <a:ext cx="8267140" cy="978408"/>
          </a:xfrm>
        </p:spPr>
        <p:txBody>
          <a:bodyPr/>
          <a:lstStyle/>
          <a:p>
            <a:r>
              <a:rPr lang="en-US" dirty="0"/>
              <a:t>The DBMS and queries can only manipulate in-memory blocks and records.</a:t>
            </a:r>
          </a:p>
          <a:p>
            <a:r>
              <a:rPr lang="en-US" dirty="0"/>
              <a:t>A very, very, very small fraction of all blocks fit in memory.</a:t>
            </a:r>
          </a:p>
        </p:txBody>
      </p:sp>
      <p:pic>
        <p:nvPicPr>
          <p:cNvPr id="3" name="Picture 2"/>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1874074463"/>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A4BCDA1F-B571-4C94-8909-678E00F68F8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B5B0D36C-892D-4C4F-81CB-0BD504F928D9}"/>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2787652437"/>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B606-2CCF-4B53-AE35-DAFCA66E268E}"/>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CF7F84A1-CA7B-4B3A-B767-97B0659D6C97}"/>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514726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DBF6A-9432-5E42-B0BF-E5F9C61D3A4F}"/>
              </a:ext>
            </a:extLst>
          </p:cNvPr>
          <p:cNvSpPr>
            <a:spLocks noGrp="1"/>
          </p:cNvSpPr>
          <p:nvPr>
            <p:ph idx="1"/>
          </p:nvPr>
        </p:nvSpPr>
        <p:spPr>
          <a:xfrm>
            <a:off x="141766" y="590550"/>
            <a:ext cx="8915400" cy="3962400"/>
          </a:xfrm>
        </p:spPr>
        <p:txBody>
          <a:bodyPr/>
          <a:lstStyle/>
          <a:p>
            <a:r>
              <a:rPr lang="en-US" dirty="0"/>
              <a:t>Homework and exams.</a:t>
            </a:r>
          </a:p>
          <a:p>
            <a:r>
              <a:rPr lang="en-US" dirty="0"/>
              <a:t>Agenda update – Parallel coverage of</a:t>
            </a:r>
          </a:p>
          <a:p>
            <a:pPr lvl="1"/>
            <a:r>
              <a:rPr lang="en-US" dirty="0"/>
              <a:t>Module II: DBMS internal architecture and implementation.</a:t>
            </a:r>
          </a:p>
          <a:p>
            <a:pPr lvl="1"/>
            <a:r>
              <a:rPr lang="en-US" dirty="0"/>
              <a:t>Module III: NoSQL.</a:t>
            </a:r>
          </a:p>
          <a:p>
            <a:r>
              <a:rPr lang="en-US" dirty="0"/>
              <a:t>Module II:</a:t>
            </a:r>
          </a:p>
          <a:p>
            <a:pPr lvl="1"/>
            <a:r>
              <a:rPr lang="en-US" dirty="0"/>
              <a:t>Major subsystems reminder.</a:t>
            </a:r>
          </a:p>
          <a:p>
            <a:pPr lvl="1"/>
            <a:r>
              <a:rPr lang="en-US" dirty="0"/>
              <a:t>Major subsystems summary.</a:t>
            </a:r>
          </a:p>
          <a:p>
            <a:pPr lvl="1"/>
            <a:r>
              <a:rPr lang="en-US" dirty="0"/>
              <a:t>Database disks and files.</a:t>
            </a:r>
          </a:p>
          <a:p>
            <a:r>
              <a:rPr lang="en-US" dirty="0"/>
              <a:t>Module III:</a:t>
            </a:r>
          </a:p>
          <a:p>
            <a:pPr lvl="1"/>
            <a:r>
              <a:rPr lang="en-US" dirty="0"/>
              <a:t>Overview and NoSQL concepts.</a:t>
            </a:r>
          </a:p>
          <a:p>
            <a:pPr lvl="1"/>
            <a:r>
              <a:rPr lang="en-US" dirty="0"/>
              <a:t>Graph databases and Neo4j.</a:t>
            </a:r>
          </a:p>
        </p:txBody>
      </p:sp>
      <p:sp>
        <p:nvSpPr>
          <p:cNvPr id="3" name="Title 2">
            <a:extLst>
              <a:ext uri="{FF2B5EF4-FFF2-40B4-BE49-F238E27FC236}">
                <a16:creationId xmlns:a16="http://schemas.microsoft.com/office/drawing/2014/main" id="{B55A8FB9-53B3-8642-A20B-04417FEFFBB4}"/>
              </a:ext>
            </a:extLst>
          </p:cNvPr>
          <p:cNvSpPr>
            <a:spLocks noGrp="1"/>
          </p:cNvSpPr>
          <p:nvPr>
            <p:ph type="title"/>
          </p:nvPr>
        </p:nvSpPr>
        <p:spPr/>
        <p:txBody>
          <a:bodyPr/>
          <a:lstStyle/>
          <a:p>
            <a:r>
              <a:rPr lang="en-US" dirty="0"/>
              <a:t>Today’s Contents</a:t>
            </a:r>
          </a:p>
        </p:txBody>
      </p:sp>
      <p:sp>
        <p:nvSpPr>
          <p:cNvPr id="4" name="Right Brace 3">
            <a:extLst>
              <a:ext uri="{FF2B5EF4-FFF2-40B4-BE49-F238E27FC236}">
                <a16:creationId xmlns:a16="http://schemas.microsoft.com/office/drawing/2014/main" id="{81E94D3F-5990-9F41-9F01-FB72B82805A5}"/>
              </a:ext>
            </a:extLst>
          </p:cNvPr>
          <p:cNvSpPr/>
          <p:nvPr/>
        </p:nvSpPr>
        <p:spPr>
          <a:xfrm>
            <a:off x="6429178" y="736633"/>
            <a:ext cx="914400" cy="9906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DFBA347-B15F-8B42-A467-6426160BFAE6}"/>
              </a:ext>
            </a:extLst>
          </p:cNvPr>
          <p:cNvSpPr txBox="1"/>
          <p:nvPr/>
        </p:nvSpPr>
        <p:spPr>
          <a:xfrm>
            <a:off x="4497476" y="2396758"/>
            <a:ext cx="4618476" cy="1631216"/>
          </a:xfrm>
          <a:prstGeom prst="rect">
            <a:avLst/>
          </a:prstGeom>
          <a:noFill/>
        </p:spPr>
        <p:txBody>
          <a:bodyPr wrap="square" rtlCol="0">
            <a:spAutoFit/>
          </a:bodyPr>
          <a:lstStyle/>
          <a:p>
            <a:r>
              <a:rPr lang="en-US" dirty="0"/>
              <a:t>I am going to cover module II in chunks over multiple lectures:</a:t>
            </a:r>
          </a:p>
          <a:p>
            <a:pPr marL="742950" lvl="1" indent="-285750">
              <a:buFont typeface="Arial" panose="020B0604020202020204" pitchFamily="34" charset="0"/>
              <a:buChar char="•"/>
            </a:pPr>
            <a:r>
              <a:rPr lang="en-US" sz="1600" dirty="0"/>
              <a:t>Material is on the </a:t>
            </a:r>
            <a:r>
              <a:rPr lang="en-US" sz="1600" i="1" dirty="0"/>
              <a:t>required</a:t>
            </a:r>
            <a:r>
              <a:rPr lang="en-US" sz="1600" dirty="0"/>
              <a:t> syllabus.</a:t>
            </a:r>
          </a:p>
          <a:p>
            <a:pPr marL="742950" lvl="1" indent="-285750">
              <a:buFont typeface="Arial" panose="020B0604020202020204" pitchFamily="34" charset="0"/>
              <a:buChar char="•"/>
            </a:pPr>
            <a:r>
              <a:rPr lang="en-US" sz="1600" dirty="0"/>
              <a:t>Interesting and fascinating.</a:t>
            </a:r>
          </a:p>
          <a:p>
            <a:pPr marL="742950" lvl="1" indent="-285750">
              <a:buFont typeface="Arial" panose="020B0604020202020204" pitchFamily="34" charset="0"/>
              <a:buChar char="•"/>
            </a:pPr>
            <a:r>
              <a:rPr lang="en-US" sz="1600" dirty="0"/>
              <a:t>But, No SQL is more broadly applicable</a:t>
            </a:r>
            <a:br>
              <a:rPr lang="en-US" sz="1600" dirty="0"/>
            </a:br>
            <a:r>
              <a:rPr lang="en-US" sz="1600" dirty="0"/>
              <a:t>to how students will use databases.</a:t>
            </a:r>
          </a:p>
        </p:txBody>
      </p:sp>
      <p:cxnSp>
        <p:nvCxnSpPr>
          <p:cNvPr id="7" name="Straight Arrow Connector 6">
            <a:extLst>
              <a:ext uri="{FF2B5EF4-FFF2-40B4-BE49-F238E27FC236}">
                <a16:creationId xmlns:a16="http://schemas.microsoft.com/office/drawing/2014/main" id="{1AEDC2E0-F680-B24F-BAA5-4A748CA8EB51}"/>
              </a:ext>
            </a:extLst>
          </p:cNvPr>
          <p:cNvCxnSpPr>
            <a:cxnSpLocks/>
          </p:cNvCxnSpPr>
          <p:nvPr/>
        </p:nvCxnSpPr>
        <p:spPr>
          <a:xfrm flipH="1" flipV="1">
            <a:off x="7343578" y="1231933"/>
            <a:ext cx="7883" cy="11070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8709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825988C-0BEA-4076-AD30-1AA35CE893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a:t>
            </a:r>
          </a:p>
        </p:txBody>
      </p:sp>
      <p:sp>
        <p:nvSpPr>
          <p:cNvPr id="109571" name="Rectangle 3">
            <a:extLst>
              <a:ext uri="{FF2B5EF4-FFF2-40B4-BE49-F238E27FC236}">
                <a16:creationId xmlns:a16="http://schemas.microsoft.com/office/drawing/2014/main" id="{31D39CE6-9D47-4551-984A-3D9511D5D425}"/>
              </a:ext>
            </a:extLst>
          </p:cNvPr>
          <p:cNvSpPr>
            <a:spLocks noGrp="1" noChangeArrowheads="1"/>
          </p:cNvSpPr>
          <p:nvPr>
            <p:ph idx="1"/>
          </p:nvPr>
        </p:nvSpPr>
        <p:spPr/>
        <p:txBody>
          <a:bodyPr/>
          <a:lstStyle/>
          <a:p>
            <a:r>
              <a:rPr lang="en-US" altLang="en-US" dirty="0"/>
              <a:t>Most operating systems replace the block </a:t>
            </a:r>
            <a:r>
              <a:rPr lang="en-US" altLang="en-US" b="1" dirty="0">
                <a:solidFill>
                  <a:srgbClr val="002060"/>
                </a:solidFill>
              </a:rPr>
              <a:t>least recently used</a:t>
            </a:r>
            <a:r>
              <a:rPr lang="en-US" altLang="en-US" dirty="0">
                <a:solidFill>
                  <a:srgbClr val="002060"/>
                </a:solidFill>
              </a:rPr>
              <a:t> (LRU strategy)</a:t>
            </a:r>
          </a:p>
          <a:p>
            <a:pPr lvl="1"/>
            <a:r>
              <a:rPr lang="en-US" altLang="en-US" dirty="0"/>
              <a:t>Idea behind LRU – 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endParaRPr lang="en-US" altLang="ja-JP" dirty="0"/>
          </a:p>
          <a:p>
            <a:pPr marL="257175" lvl="1">
              <a:buClr>
                <a:srgbClr val="002060"/>
              </a:buClr>
              <a:buSzPct val="100000"/>
              <a:buFont typeface="Wingdings" panose="05000000000000000000" pitchFamily="2" charset="2"/>
              <a:buChar char="§"/>
            </a:pPr>
            <a:r>
              <a:rPr lang="en-US" altLang="en-US" dirty="0"/>
              <a:t>Example of bad access pattern for LRU: when computing the join of 2 relations r and s by a nested loops</a:t>
            </a:r>
            <a:endParaRPr lang="en-US" altLang="en-US" sz="600" dirty="0"/>
          </a:p>
          <a:p>
            <a:pPr marL="0" lvl="1" indent="0">
              <a:buClr>
                <a:srgbClr val="002060"/>
              </a:buClr>
              <a:buSzPct val="100000"/>
              <a:buNone/>
            </a:pPr>
            <a:r>
              <a:rPr lang="en-US" altLang="en-US" sz="600" dirty="0"/>
              <a:t> </a:t>
            </a:r>
            <a:br>
              <a:rPr lang="en-US" altLang="en-US" dirty="0"/>
            </a:br>
            <a:r>
              <a:rPr lang="en-US" altLang="en-US" dirty="0"/>
              <a:t>          for each tuple </a:t>
            </a:r>
            <a:r>
              <a:rPr lang="en-US" altLang="en-US" i="1" dirty="0" err="1"/>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err="1"/>
              <a:t>tr</a:t>
            </a:r>
            <a:r>
              <a:rPr lang="en-US" altLang="en-US" dirty="0"/>
              <a:t> and </a:t>
            </a:r>
            <a:r>
              <a:rPr lang="en-US" altLang="en-US" i="1" dirty="0" err="1"/>
              <a:t>ts</a:t>
            </a:r>
            <a:r>
              <a:rPr lang="en-US" altLang="en-US" dirty="0"/>
              <a:t> match …</a:t>
            </a:r>
          </a:p>
          <a:p>
            <a:pPr lvl="1"/>
            <a:endParaRPr lang="en-US" altLang="ja-JP" dirty="0"/>
          </a:p>
        </p:txBody>
      </p:sp>
    </p:spTree>
    <p:extLst>
      <p:ext uri="{BB962C8B-B14F-4D97-AF65-F5344CB8AC3E}">
        <p14:creationId xmlns:p14="http://schemas.microsoft.com/office/powerpoint/2010/main" val="1684215162"/>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5B6FA003-27DD-458A-AD52-B4FAA99156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 (Cont.)</a:t>
            </a:r>
          </a:p>
        </p:txBody>
      </p:sp>
      <p:sp>
        <p:nvSpPr>
          <p:cNvPr id="111619" name="Rectangle 3">
            <a:extLst>
              <a:ext uri="{FF2B5EF4-FFF2-40B4-BE49-F238E27FC236}">
                <a16:creationId xmlns:a16="http://schemas.microsoft.com/office/drawing/2014/main" id="{F627A5AA-5705-427E-A851-235ADA470EA8}"/>
              </a:ext>
            </a:extLst>
          </p:cNvPr>
          <p:cNvSpPr>
            <a:spLocks noGrp="1" noChangeArrowheads="1"/>
          </p:cNvSpPr>
          <p:nvPr>
            <p:ph idx="1"/>
          </p:nvPr>
        </p:nvSpPr>
        <p:spPr>
          <a:xfrm>
            <a:off x="1753791" y="820342"/>
            <a:ext cx="5687916" cy="4008539"/>
          </a:xfrm>
        </p:spPr>
        <p:txBody>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p:txBody>
      </p:sp>
    </p:spTree>
    <p:extLst>
      <p:ext uri="{BB962C8B-B14F-4D97-AF65-F5344CB8AC3E}">
        <p14:creationId xmlns:p14="http://schemas.microsoft.com/office/powerpoint/2010/main" val="1269383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pPr algn="l"/>
            <a:r>
              <a:rPr lang="en-US" dirty="0">
                <a:solidFill>
                  <a:schemeClr val="bg1"/>
                </a:solidFill>
              </a:rPr>
              <a:t>Replacement Policy</a:t>
            </a:r>
          </a:p>
        </p:txBody>
      </p:sp>
      <p:sp>
        <p:nvSpPr>
          <p:cNvPr id="3" name="Content Placeholder 2"/>
          <p:cNvSpPr>
            <a:spLocks noGrp="1"/>
          </p:cNvSpPr>
          <p:nvPr>
            <p:ph sz="half" idx="1"/>
          </p:nvPr>
        </p:nvSpPr>
        <p:spPr>
          <a:xfrm>
            <a:off x="338578" y="742950"/>
            <a:ext cx="8267140" cy="3701428"/>
          </a:xfrm>
        </p:spPr>
        <p:txBody>
          <a:bodyPr>
            <a:normAutofit fontScale="92500" lnSpcReduction="10000"/>
          </a:bodyPr>
          <a:lstStyle/>
          <a:p>
            <a:r>
              <a:rPr lang="en-US" dirty="0"/>
              <a:t>The </a:t>
            </a:r>
            <a:r>
              <a:rPr lang="en-US" i="1" dirty="0"/>
              <a:t>replacement policy</a:t>
            </a:r>
            <a:r>
              <a:rPr lang="en-US" dirty="0"/>
              <a:t> is one of the most important factors in database management system implementation and configuration.</a:t>
            </a:r>
          </a:p>
          <a:p>
            <a:r>
              <a:rPr lang="en-US" dirty="0"/>
              <a:t>A very simple, introductory explanation is</a:t>
            </a:r>
            <a:br>
              <a:rPr lang="en-US" dirty="0"/>
            </a:br>
            <a:r>
              <a:rPr lang="en-US" dirty="0"/>
              <a:t>(</a:t>
            </a:r>
            <a:r>
              <a:rPr lang="en-US" dirty="0">
                <a:hlinkClick r:id="rId2"/>
              </a:rPr>
              <a:t>https://en.wikipedia.org/wiki/Cache_replacement_policies)</a:t>
            </a:r>
            <a:r>
              <a:rPr lang="en-US" dirty="0"/>
              <a:t>.</a:t>
            </a:r>
          </a:p>
          <a:p>
            <a:pPr lvl="1"/>
            <a:r>
              <a:rPr lang="en-US" dirty="0"/>
              <a:t>There are a lot of possible policies.</a:t>
            </a:r>
          </a:p>
          <a:p>
            <a:pPr lvl="1"/>
            <a:r>
              <a:rPr lang="en-US" dirty="0"/>
              <a:t>The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p>
          <a:p>
            <a:r>
              <a:rPr lang="en-US" dirty="0"/>
              <a:t>All implementable policies are an attempt to approximate knowledge of the future based on knowledge of the past.</a:t>
            </a:r>
          </a:p>
          <a:p>
            <a:r>
              <a:rPr lang="en-US" dirty="0"/>
              <a:t>Least Recently Used is based on the simplest assumption</a:t>
            </a:r>
          </a:p>
          <a:p>
            <a:pPr lvl="1"/>
            <a:r>
              <a:rPr lang="en-US" dirty="0"/>
              <a:t>The information that will not be needed for the longest time.</a:t>
            </a:r>
          </a:p>
          <a:p>
            <a:pPr lvl="1"/>
            <a:r>
              <a:rPr lang="en-US" dirty="0"/>
              <a:t>Is the information that has not been accessed for the longest time.</a:t>
            </a:r>
          </a:p>
        </p:txBody>
      </p:sp>
    </p:spTree>
    <p:extLst>
      <p:ext uri="{BB962C8B-B14F-4D97-AF65-F5344CB8AC3E}">
        <p14:creationId xmlns:p14="http://schemas.microsoft.com/office/powerpoint/2010/main" val="2851088800"/>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The “Clock Algorithm”</a:t>
            </a:r>
          </a:p>
        </p:txBody>
      </p:sp>
      <p:sp>
        <p:nvSpPr>
          <p:cNvPr id="3" name="Content Placeholder 2"/>
          <p:cNvSpPr>
            <a:spLocks noGrp="1"/>
          </p:cNvSpPr>
          <p:nvPr>
            <p:ph sz="half" idx="1"/>
          </p:nvPr>
        </p:nvSpPr>
        <p:spPr>
          <a:xfrm>
            <a:off x="176992" y="694944"/>
            <a:ext cx="6031784" cy="3877056"/>
          </a:xfrm>
        </p:spPr>
        <p:txBody>
          <a:bodyPr>
            <a:normAutofit fontScale="85000" lnSpcReduction="20000"/>
          </a:bodyPr>
          <a:lstStyle/>
          <a:p>
            <a:pPr>
              <a:lnSpc>
                <a:spcPct val="120000"/>
              </a:lnSpc>
              <a:spcBef>
                <a:spcPts val="0"/>
              </a:spcBef>
              <a:spcAft>
                <a:spcPts val="200"/>
              </a:spcAft>
            </a:pPr>
            <a:r>
              <a:rPr lang="en-US" dirty="0"/>
              <a:t>LRU is (perceived to be) expensive</a:t>
            </a:r>
          </a:p>
          <a:p>
            <a:pPr lvl="1">
              <a:lnSpc>
                <a:spcPct val="120000"/>
              </a:lnSpc>
              <a:spcBef>
                <a:spcPts val="0"/>
              </a:spcBef>
              <a:spcAft>
                <a:spcPts val="200"/>
              </a:spcAft>
            </a:pPr>
            <a:r>
              <a:rPr lang="en-US" dirty="0"/>
              <a:t>Maintain timestamp for each block.</a:t>
            </a:r>
          </a:p>
          <a:p>
            <a:pPr lvl="1">
              <a:lnSpc>
                <a:spcPct val="120000"/>
              </a:lnSpc>
              <a:spcBef>
                <a:spcPts val="0"/>
              </a:spcBef>
              <a:spcAft>
                <a:spcPts val="200"/>
              </a:spcAft>
            </a:pPr>
            <a:r>
              <a:rPr lang="en-US" dirty="0"/>
              <a:t>Update and resort blocks on access.</a:t>
            </a:r>
          </a:p>
          <a:p>
            <a:pPr>
              <a:lnSpc>
                <a:spcPct val="120000"/>
              </a:lnSpc>
              <a:spcBef>
                <a:spcPts val="0"/>
              </a:spcBef>
              <a:spcAft>
                <a:spcPts val="200"/>
              </a:spcAft>
            </a:pPr>
            <a:r>
              <a:rPr lang="en-US" dirty="0"/>
              <a:t>The “Clock Algorithm” is a less expensive approximation.</a:t>
            </a:r>
          </a:p>
          <a:p>
            <a:pPr lvl="1">
              <a:lnSpc>
                <a:spcPct val="120000"/>
              </a:lnSpc>
              <a:spcBef>
                <a:spcPts val="0"/>
              </a:spcBef>
              <a:spcAft>
                <a:spcPts val="200"/>
              </a:spcAft>
            </a:pPr>
            <a:r>
              <a:rPr lang="en-US" dirty="0"/>
              <a:t>Arrange the frames (places blocks can go) into a logical circle like the seconds on a clock face.</a:t>
            </a:r>
          </a:p>
          <a:p>
            <a:pPr lvl="1">
              <a:lnSpc>
                <a:spcPct val="120000"/>
              </a:lnSpc>
              <a:spcBef>
                <a:spcPts val="0"/>
              </a:spcBef>
              <a:spcAft>
                <a:spcPts val="200"/>
              </a:spcAft>
            </a:pPr>
            <a:r>
              <a:rPr lang="en-US" dirty="0"/>
              <a:t>Each frame is marked 0 or 1.</a:t>
            </a:r>
          </a:p>
          <a:p>
            <a:pPr lvl="2">
              <a:lnSpc>
                <a:spcPct val="120000"/>
              </a:lnSpc>
              <a:spcBef>
                <a:spcPts val="0"/>
              </a:spcBef>
              <a:spcAft>
                <a:spcPts val="200"/>
              </a:spcAft>
            </a:pPr>
            <a:r>
              <a:rPr lang="en-US" dirty="0"/>
              <a:t>Set to 1 when block added to frame.</a:t>
            </a:r>
          </a:p>
          <a:p>
            <a:pPr lvl="2">
              <a:lnSpc>
                <a:spcPct val="120000"/>
              </a:lnSpc>
              <a:spcBef>
                <a:spcPts val="0"/>
              </a:spcBef>
              <a:spcAft>
                <a:spcPts val="200"/>
              </a:spcAft>
            </a:pPr>
            <a:r>
              <a:rPr lang="en-US" dirty="0"/>
              <a:t>Or when application accesses a block in frame.</a:t>
            </a:r>
          </a:p>
          <a:p>
            <a:pPr lvl="1">
              <a:lnSpc>
                <a:spcPct val="120000"/>
              </a:lnSpc>
              <a:spcBef>
                <a:spcPts val="0"/>
              </a:spcBef>
              <a:spcAft>
                <a:spcPts val="200"/>
              </a:spcAft>
            </a:pPr>
            <a:r>
              <a:rPr lang="en-US" dirty="0"/>
              <a:t>Replacement choice</a:t>
            </a:r>
          </a:p>
          <a:p>
            <a:pPr lvl="2">
              <a:lnSpc>
                <a:spcPct val="120000"/>
              </a:lnSpc>
              <a:spcBef>
                <a:spcPts val="0"/>
              </a:spcBef>
              <a:spcAft>
                <a:spcPts val="200"/>
              </a:spcAft>
            </a:pPr>
            <a:r>
              <a:rPr lang="en-US" dirty="0"/>
              <a:t>Sweep second hand clockwise one frame at a time.</a:t>
            </a:r>
          </a:p>
          <a:p>
            <a:pPr lvl="2">
              <a:lnSpc>
                <a:spcPct val="120000"/>
              </a:lnSpc>
              <a:spcBef>
                <a:spcPts val="0"/>
              </a:spcBef>
              <a:spcAft>
                <a:spcPts val="200"/>
              </a:spcAft>
            </a:pPr>
            <a:r>
              <a:rPr lang="en-US" dirty="0"/>
              <a:t>If bit is 0, choose for replacement.</a:t>
            </a:r>
          </a:p>
          <a:p>
            <a:pPr lvl="2">
              <a:lnSpc>
                <a:spcPct val="120000"/>
              </a:lnSpc>
              <a:spcBef>
                <a:spcPts val="0"/>
              </a:spcBef>
              <a:spcAft>
                <a:spcPts val="200"/>
              </a:spcAft>
            </a:pPr>
            <a:r>
              <a:rPr lang="en-US" dirty="0"/>
              <a:t>If bit is 1, set bit to zero and go to next frame.</a:t>
            </a:r>
          </a:p>
          <a:p>
            <a:pPr>
              <a:lnSpc>
                <a:spcPct val="120000"/>
              </a:lnSpc>
              <a:spcBef>
                <a:spcPts val="0"/>
              </a:spcBef>
              <a:spcAft>
                <a:spcPts val="200"/>
              </a:spcAft>
            </a:pPr>
            <a:r>
              <a:rPr lang="en-US" dirty="0"/>
              <a:t>The basic idea is. On a clock face</a:t>
            </a:r>
          </a:p>
          <a:p>
            <a:pPr lvl="1">
              <a:lnSpc>
                <a:spcPct val="120000"/>
              </a:lnSpc>
              <a:spcBef>
                <a:spcPts val="0"/>
              </a:spcBef>
              <a:spcAft>
                <a:spcPts val="200"/>
              </a:spcAft>
            </a:pPr>
            <a:r>
              <a:rPr lang="en-US" dirty="0"/>
              <a:t>If the second hand is currently at 27 seconds.</a:t>
            </a:r>
          </a:p>
          <a:p>
            <a:pPr lvl="1">
              <a:lnSpc>
                <a:spcPct val="120000"/>
              </a:lnSpc>
              <a:spcBef>
                <a:spcPts val="0"/>
              </a:spcBef>
              <a:spcAft>
                <a:spcPts val="200"/>
              </a:spcAft>
            </a:pPr>
            <a:r>
              <a:rPr lang="en-US" dirty="0"/>
              <a:t>The 28 second tick mark is “the least recently touched mark.”</a:t>
            </a:r>
          </a:p>
        </p:txBody>
      </p:sp>
      <p:pic>
        <p:nvPicPr>
          <p:cNvPr id="6" name="Picture 5"/>
          <p:cNvPicPr>
            <a:picLocks noChangeAspect="1"/>
          </p:cNvPicPr>
          <p:nvPr/>
        </p:nvPicPr>
        <p:blipFill>
          <a:blip r:embed="rId2"/>
          <a:stretch>
            <a:fillRect/>
          </a:stretch>
        </p:blipFill>
        <p:spPr>
          <a:xfrm>
            <a:off x="5873704" y="583970"/>
            <a:ext cx="2991149" cy="2715514"/>
          </a:xfrm>
          <a:prstGeom prst="rect">
            <a:avLst/>
          </a:prstGeom>
        </p:spPr>
      </p:pic>
    </p:spTree>
    <p:extLst>
      <p:ext uri="{BB962C8B-B14F-4D97-AF65-F5344CB8AC3E}">
        <p14:creationId xmlns:p14="http://schemas.microsoft.com/office/powerpoint/2010/main" val="3686473420"/>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Replacement Algorithm</a:t>
            </a:r>
          </a:p>
        </p:txBody>
      </p:sp>
      <p:sp>
        <p:nvSpPr>
          <p:cNvPr id="3" name="Content Placeholder 2"/>
          <p:cNvSpPr>
            <a:spLocks noGrp="1"/>
          </p:cNvSpPr>
          <p:nvPr>
            <p:ph sz="half" idx="1"/>
          </p:nvPr>
        </p:nvSpPr>
        <p:spPr>
          <a:xfrm>
            <a:off x="318305" y="666750"/>
            <a:ext cx="8267140" cy="3710572"/>
          </a:xfrm>
        </p:spPr>
        <p:txBody>
          <a:bodyPr/>
          <a:lstStyle/>
          <a:p>
            <a:pPr marL="0" indent="0">
              <a:buNone/>
            </a:pPr>
            <a:r>
              <a:rPr lang="en-US" dirty="0"/>
              <a:t>The algorithms are more sophisticated in the real world, e.g.</a:t>
            </a:r>
          </a:p>
          <a:p>
            <a:pPr lvl="1"/>
            <a:r>
              <a:rPr lang="en-US" dirty="0"/>
              <a:t>“Scans” are common, e.g. go through a large query result in order</a:t>
            </a:r>
            <a:br>
              <a:rPr lang="en-US" dirty="0"/>
            </a:br>
            <a:r>
              <a:rPr lang="en-US" dirty="0"/>
              <a:t>(will be more clear when discussing cursors).</a:t>
            </a:r>
          </a:p>
          <a:p>
            <a:pPr lvl="2"/>
            <a:r>
              <a:rPr lang="en-US" dirty="0"/>
              <a:t>The engine knows the current position in the result set.</a:t>
            </a:r>
          </a:p>
          <a:p>
            <a:pPr lvl="2"/>
            <a:r>
              <a:rPr lang="en-US" dirty="0"/>
              <a:t>Uses the sort order to determine which records will be accessed soon.</a:t>
            </a:r>
          </a:p>
          <a:p>
            <a:pPr lvl="2"/>
            <a:r>
              <a:rPr lang="en-US" dirty="0"/>
              <a:t>Tags those blocks as not replaceable.</a:t>
            </a:r>
          </a:p>
          <a:p>
            <a:pPr lvl="2"/>
            <a:r>
              <a:rPr lang="en-US" dirty="0"/>
              <a:t>(A form of clairvoyance).</a:t>
            </a:r>
          </a:p>
          <a:p>
            <a:pPr lvl="1"/>
            <a:r>
              <a:rPr lang="en-US" dirty="0"/>
              <a:t>Not all users/applications are equally “important.”</a:t>
            </a:r>
          </a:p>
          <a:p>
            <a:pPr lvl="2"/>
            <a:r>
              <a:rPr lang="en-US" dirty="0"/>
              <a:t>Classify users/applications into priority 1, 2 and 3.</a:t>
            </a:r>
          </a:p>
          <a:p>
            <a:pPr lvl="2"/>
            <a:r>
              <a:rPr lang="en-US" dirty="0"/>
              <a:t>Sub-allocate the buffer pool into pools P1, P2 and P3.</a:t>
            </a:r>
          </a:p>
          <a:p>
            <a:pPr lvl="2"/>
            <a:r>
              <a:rPr lang="en-US" dirty="0"/>
              <a:t>Apply LRU within pools and adjust pool sizes based on relative importance.</a:t>
            </a:r>
          </a:p>
          <a:p>
            <a:pPr lvl="2"/>
            <a:r>
              <a:rPr lang="en-US" dirty="0"/>
              <a:t>This prevents</a:t>
            </a:r>
          </a:p>
          <a:p>
            <a:pPr lvl="3"/>
            <a:r>
              <a:rPr lang="en-US" dirty="0"/>
              <a:t>A high access rate, low-priority application from taking up a lot of frames</a:t>
            </a:r>
          </a:p>
          <a:p>
            <a:pPr lvl="3"/>
            <a:r>
              <a:rPr lang="en-US" dirty="0"/>
              <a:t>Result in low access, high priority applications not getting buffer hits.</a:t>
            </a:r>
          </a:p>
        </p:txBody>
      </p:sp>
    </p:spTree>
    <p:extLst>
      <p:ext uri="{BB962C8B-B14F-4D97-AF65-F5344CB8AC3E}">
        <p14:creationId xmlns:p14="http://schemas.microsoft.com/office/powerpoint/2010/main" val="3214374958"/>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0BFC7645-9DF1-414B-A564-6DA5BE8C312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Disk Block Access (Cont.)</a:t>
            </a:r>
          </a:p>
        </p:txBody>
      </p:sp>
      <p:sp>
        <p:nvSpPr>
          <p:cNvPr id="113666" name="Rectangle 3">
            <a:extLst>
              <a:ext uri="{FF2B5EF4-FFF2-40B4-BE49-F238E27FC236}">
                <a16:creationId xmlns:a16="http://schemas.microsoft.com/office/drawing/2014/main" id="{2836ABBE-E86C-4BF9-A913-E5B1C2C34343}"/>
              </a:ext>
            </a:extLst>
          </p:cNvPr>
          <p:cNvSpPr>
            <a:spLocks noGrp="1" noChangeArrowheads="1"/>
          </p:cNvSpPr>
          <p:nvPr>
            <p:ph idx="1"/>
          </p:nvPr>
        </p:nvSpPr>
        <p:spPr>
          <a:xfrm>
            <a:off x="1768876" y="1032445"/>
            <a:ext cx="5676102" cy="3677840"/>
          </a:xfrm>
        </p:spPr>
        <p:txBody>
          <a:bodyPr/>
          <a:lstStyle/>
          <a:p>
            <a:r>
              <a:rPr lang="en-US" altLang="en-US" sz="1200" dirty="0"/>
              <a:t>Buffer managers support </a:t>
            </a:r>
            <a:r>
              <a:rPr lang="en-US" altLang="en-US" sz="1200" b="1" dirty="0">
                <a:solidFill>
                  <a:srgbClr val="002060"/>
                </a:solidFill>
              </a:rPr>
              <a:t>forced output</a:t>
            </a:r>
            <a:r>
              <a:rPr lang="en-US" altLang="en-US" sz="1200" dirty="0">
                <a:solidFill>
                  <a:srgbClr val="002060"/>
                </a:solidFill>
              </a:rPr>
              <a:t> </a:t>
            </a:r>
            <a:r>
              <a:rPr lang="en-US" altLang="en-US" sz="1200" dirty="0"/>
              <a:t>of blocks for the purpose of recovery (more in Chapter 19)</a:t>
            </a:r>
          </a:p>
          <a:p>
            <a:r>
              <a:rPr lang="en-US" altLang="en-US" sz="1200" b="1" dirty="0">
                <a:solidFill>
                  <a:srgbClr val="002060"/>
                </a:solidFill>
              </a:rPr>
              <a:t>Nonvolatile write buffers</a:t>
            </a:r>
            <a:r>
              <a:rPr lang="en-US" altLang="en-US" sz="1200" dirty="0">
                <a:solidFill>
                  <a:srgbClr val="002060"/>
                </a:solidFill>
              </a:rPr>
              <a:t> </a:t>
            </a:r>
            <a:r>
              <a:rPr lang="en-US" altLang="en-US" sz="1200" dirty="0"/>
              <a:t>speed up disk writes by writing blocks to a non-volatile RAM or flash buffer immediately</a:t>
            </a:r>
          </a:p>
          <a:p>
            <a:pPr lvl="1"/>
            <a:r>
              <a:rPr lang="en-US" altLang="en-US" sz="1200" i="1" dirty="0"/>
              <a:t>Writes can be reordered to minimize disk arm movement</a:t>
            </a:r>
          </a:p>
          <a:p>
            <a:r>
              <a:rPr lang="en-US" altLang="en-US" sz="1200" b="1" dirty="0">
                <a:solidFill>
                  <a:srgbClr val="002060"/>
                </a:solidFill>
              </a:rPr>
              <a:t>Log disk</a:t>
            </a:r>
            <a:r>
              <a:rPr lang="en-US" altLang="en-US" sz="1200" dirty="0">
                <a:solidFill>
                  <a:srgbClr val="002060"/>
                </a:solidFill>
              </a:rPr>
              <a:t> </a:t>
            </a:r>
            <a:r>
              <a:rPr lang="en-US" altLang="en-US" sz="1200" dirty="0"/>
              <a:t>– a disk devoted to writing a sequential log of block updates</a:t>
            </a:r>
          </a:p>
          <a:p>
            <a:pPr lvl="1"/>
            <a:r>
              <a:rPr lang="en-US" altLang="en-US" sz="1200" dirty="0"/>
              <a:t> Used exactly like nonvolatile RAM</a:t>
            </a:r>
          </a:p>
          <a:p>
            <a:pPr lvl="2"/>
            <a:r>
              <a:rPr lang="en-US" altLang="en-US" sz="1200" dirty="0"/>
              <a:t>Write to log disk is very fast since no seeks are required</a:t>
            </a:r>
          </a:p>
          <a:p>
            <a:r>
              <a:rPr lang="en-US" altLang="en-US" sz="1200" b="1" dirty="0">
                <a:solidFill>
                  <a:srgbClr val="002060"/>
                </a:solidFill>
              </a:rPr>
              <a:t>Journaling file systems </a:t>
            </a:r>
            <a:r>
              <a:rPr lang="en-US" altLang="en-US" sz="1200" dirty="0"/>
              <a:t>write data in-order to NV-RAM or log disk</a:t>
            </a:r>
            <a:endParaRPr lang="en-US" altLang="en-US" sz="1200" b="1" dirty="0">
              <a:solidFill>
                <a:schemeClr val="tx2"/>
              </a:solidFill>
            </a:endParaRPr>
          </a:p>
          <a:p>
            <a:pPr lvl="1"/>
            <a:r>
              <a:rPr lang="en-US" altLang="en-US" sz="1200" dirty="0"/>
              <a:t>Reordering without journaling: risk of corruption of file system data</a:t>
            </a:r>
          </a:p>
        </p:txBody>
      </p:sp>
    </p:spTree>
    <p:extLst>
      <p:ext uri="{BB962C8B-B14F-4D97-AF65-F5344CB8AC3E}">
        <p14:creationId xmlns:p14="http://schemas.microsoft.com/office/powerpoint/2010/main" val="590209159"/>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A86F96B0-830F-9E42-BD3A-9BEA6E920A32}"/>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rgbClr val="E2F4FF"/>
                </a:solidFill>
              </a:rPr>
              <a:pPr marL="0" marR="0" indent="0" algn="l" defTabSz="457200" rtl="0" eaLnBrk="1" fontAlgn="base" latinLnBrk="0" hangingPunct="1">
                <a:lnSpc>
                  <a:spcPct val="100000"/>
                </a:lnSpc>
                <a:spcBef>
                  <a:spcPct val="0"/>
                </a:spcBef>
                <a:spcAft>
                  <a:spcPct val="0"/>
                </a:spcAft>
                <a:buClrTx/>
                <a:buSzTx/>
                <a:buFontTx/>
                <a:buNone/>
                <a:tabLst/>
                <a:defRPr/>
              </a:pPr>
              <a:t>36</a:t>
            </a:fld>
            <a:r>
              <a:rPr lang="en-US" altLang="en-US" sz="1050" b="1" dirty="0">
                <a:solidFill>
                  <a:srgbClr val="E2F4FF"/>
                </a:solidFill>
              </a:rPr>
              <a:t> </a:t>
            </a:r>
            <a:r>
              <a:rPr lang="en-US" altLang="en-US" sz="1050" dirty="0">
                <a:solidFill>
                  <a:srgbClr val="E2F4FF"/>
                </a:solidFill>
              </a:rPr>
              <a:t>|</a:t>
            </a:r>
            <a:r>
              <a:rPr lang="en-US" altLang="en-US" sz="1050" b="1" dirty="0">
                <a:solidFill>
                  <a:srgbClr val="E2F4FF"/>
                </a:solidFill>
              </a:rPr>
              <a:t> Introduction to Databases (S22): </a:t>
            </a:r>
            <a:r>
              <a:rPr lang="en-US" altLang="en-US" sz="1050" i="1" dirty="0">
                <a:solidFill>
                  <a:srgbClr val="E2F4FF"/>
                </a:solidFill>
              </a:rPr>
              <a:t>Lecture 10: No SQL (2), Module II (2)</a:t>
            </a:r>
            <a:r>
              <a:rPr lang="en-US" altLang="en-US" sz="1050" i="1" baseline="0" dirty="0">
                <a:solidFill>
                  <a:srgbClr val="E2F4FF"/>
                </a:solidFill>
              </a:rPr>
              <a:t>		</a:t>
            </a:r>
            <a:r>
              <a:rPr lang="de-DE" altLang="en-US" sz="1050" i="1" dirty="0">
                <a:solidFill>
                  <a:srgbClr val="E2F4FF"/>
                </a:solidFill>
              </a:rPr>
              <a:t>© Donald F. Ferguson, 2022</a:t>
            </a:r>
            <a:endParaRPr lang="en-US" altLang="en-US" sz="1050" i="1" dirty="0">
              <a:solidFill>
                <a:srgbClr val="E2F4FF"/>
              </a:solidFill>
            </a:endParaRPr>
          </a:p>
        </p:txBody>
      </p:sp>
    </p:spTree>
    <p:extLst>
      <p:ext uri="{BB962C8B-B14F-4D97-AF65-F5344CB8AC3E}">
        <p14:creationId xmlns:p14="http://schemas.microsoft.com/office/powerpoint/2010/main" val="452301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a:extLst>
              <a:ext uri="{FF2B5EF4-FFF2-40B4-BE49-F238E27FC236}">
                <a16:creationId xmlns:a16="http://schemas.microsoft.com/office/drawing/2014/main" id="{F3BCB465-833C-46CA-9A94-74540559D13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Basic Concepts</a:t>
            </a:r>
          </a:p>
        </p:txBody>
      </p:sp>
      <p:sp>
        <p:nvSpPr>
          <p:cNvPr id="9219" name="Rectangle 3">
            <a:extLst>
              <a:ext uri="{FF2B5EF4-FFF2-40B4-BE49-F238E27FC236}">
                <a16:creationId xmlns:a16="http://schemas.microsoft.com/office/drawing/2014/main" id="{21872072-543E-4407-92E7-BD753A24D6EA}"/>
              </a:ext>
            </a:extLst>
          </p:cNvPr>
          <p:cNvSpPr>
            <a:spLocks noGrp="1" noChangeArrowheads="1"/>
          </p:cNvSpPr>
          <p:nvPr>
            <p:ph type="body" idx="1"/>
          </p:nvPr>
        </p:nvSpPr>
        <p:spPr>
          <a:xfrm>
            <a:off x="1782193" y="851298"/>
            <a:ext cx="5586273" cy="3902869"/>
          </a:xfrm>
        </p:spPr>
        <p:txBody>
          <a:bodyPr/>
          <a:lstStyle/>
          <a:p>
            <a:r>
              <a:rPr lang="en-US" altLang="en-US" dirty="0"/>
              <a:t>Indexing mechanisms used to speed up access to desired data.</a:t>
            </a:r>
          </a:p>
          <a:p>
            <a:pPr lvl="1"/>
            <a:r>
              <a:rPr lang="en-US" altLang="en-US" dirty="0"/>
              <a:t>E.g., author catalog in library</a:t>
            </a:r>
          </a:p>
          <a:p>
            <a:r>
              <a:rPr lang="en-US" altLang="en-US" b="1" dirty="0">
                <a:solidFill>
                  <a:srgbClr val="002060"/>
                </a:solidFill>
              </a:rPr>
              <a:t>Search Key</a:t>
            </a:r>
            <a:r>
              <a:rPr lang="en-US" altLang="en-US" dirty="0">
                <a:solidFill>
                  <a:srgbClr val="002060"/>
                </a:solidFill>
              </a:rPr>
              <a:t> </a:t>
            </a:r>
            <a:r>
              <a:rPr lang="en-US" altLang="en-US" dirty="0"/>
              <a:t>- attribute to set of attributes used to look up records in a file.</a:t>
            </a:r>
          </a:p>
          <a:p>
            <a:r>
              <a:rPr lang="en-US" altLang="en-US" dirty="0"/>
              <a:t>An </a:t>
            </a:r>
            <a:r>
              <a:rPr lang="en-US" altLang="en-US" b="1" dirty="0">
                <a:solidFill>
                  <a:srgbClr val="002060"/>
                </a:solidFill>
              </a:rPr>
              <a:t>index file </a:t>
            </a:r>
            <a:r>
              <a:rPr lang="en-US" altLang="en-US" dirty="0"/>
              <a:t>consists of records (called </a:t>
            </a:r>
            <a:r>
              <a:rPr lang="en-US" altLang="en-US" b="1" dirty="0">
                <a:solidFill>
                  <a:srgbClr val="002060"/>
                </a:solidFill>
              </a:rPr>
              <a:t>index entries</a:t>
            </a:r>
            <a:r>
              <a:rPr lang="en-US" altLang="en-US" dirty="0"/>
              <a:t>) of the form</a:t>
            </a:r>
            <a:br>
              <a:rPr lang="en-US" altLang="en-US" dirty="0"/>
            </a:br>
            <a:br>
              <a:rPr lang="en-US" altLang="en-US" dirty="0"/>
            </a:br>
            <a:endParaRPr lang="en-US" altLang="en-US" dirty="0"/>
          </a:p>
          <a:p>
            <a:r>
              <a:rPr lang="en-US" altLang="en-US" dirty="0"/>
              <a:t>Index files are typically much smaller than the original file </a:t>
            </a:r>
          </a:p>
          <a:p>
            <a:r>
              <a:rPr lang="en-US" altLang="en-US" dirty="0"/>
              <a:t>Two basic kinds of indices:</a:t>
            </a:r>
          </a:p>
          <a:p>
            <a:pPr lvl="1"/>
            <a:r>
              <a:rPr lang="en-US" altLang="en-US" b="1" dirty="0"/>
              <a:t>Ordered indices:  </a:t>
            </a:r>
            <a:r>
              <a:rPr lang="en-US" altLang="en-US" dirty="0"/>
              <a:t>search keys are stored in sorted order</a:t>
            </a:r>
          </a:p>
          <a:p>
            <a:pPr lvl="1"/>
            <a:r>
              <a:rPr lang="en-US" altLang="en-US" b="1" dirty="0"/>
              <a:t>Hash indices:</a:t>
            </a:r>
            <a:r>
              <a:rPr lang="en-US" altLang="en-US" dirty="0"/>
              <a:t>  search keys are distributed uniformly across </a:t>
            </a:r>
            <a:r>
              <a:rPr lang="ja-JP" altLang="en-US" dirty="0"/>
              <a:t>“</a:t>
            </a:r>
            <a:r>
              <a:rPr lang="en-US" altLang="ja-JP" dirty="0"/>
              <a:t>buckets</a:t>
            </a:r>
            <a:r>
              <a:rPr lang="ja-JP" altLang="en-US" dirty="0"/>
              <a:t>”</a:t>
            </a:r>
            <a:r>
              <a:rPr lang="en-US" altLang="ja-JP" dirty="0"/>
              <a:t> using a </a:t>
            </a:r>
            <a:r>
              <a:rPr lang="ja-JP" altLang="en-US" dirty="0"/>
              <a:t>“</a:t>
            </a:r>
            <a:r>
              <a:rPr lang="en-US" altLang="ja-JP" dirty="0"/>
              <a:t>hash function</a:t>
            </a:r>
            <a:r>
              <a:rPr lang="ja-JP" altLang="en-US" dirty="0"/>
              <a:t>”</a:t>
            </a:r>
            <a:r>
              <a:rPr lang="en-US" altLang="ja-JP" dirty="0"/>
              <a:t>. </a:t>
            </a:r>
            <a:endParaRPr lang="en-US" altLang="en-US" dirty="0"/>
          </a:p>
        </p:txBody>
      </p:sp>
      <p:sp>
        <p:nvSpPr>
          <p:cNvPr id="9220" name="Rectangle 4">
            <a:extLst>
              <a:ext uri="{FF2B5EF4-FFF2-40B4-BE49-F238E27FC236}">
                <a16:creationId xmlns:a16="http://schemas.microsoft.com/office/drawing/2014/main" id="{16F06304-6B39-487A-8AC9-A9EBD9D3B4F8}"/>
              </a:ext>
            </a:extLst>
          </p:cNvPr>
          <p:cNvSpPr>
            <a:spLocks noChangeArrowheads="1"/>
          </p:cNvSpPr>
          <p:nvPr/>
        </p:nvSpPr>
        <p:spPr bwMode="auto">
          <a:xfrm>
            <a:off x="2923412" y="2134978"/>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9221" name="Rectangle 5">
            <a:extLst>
              <a:ext uri="{FF2B5EF4-FFF2-40B4-BE49-F238E27FC236}">
                <a16:creationId xmlns:a16="http://schemas.microsoft.com/office/drawing/2014/main" id="{680F23AC-7EEA-420A-A744-1154880804FB}"/>
              </a:ext>
            </a:extLst>
          </p:cNvPr>
          <p:cNvSpPr>
            <a:spLocks noChangeArrowheads="1"/>
          </p:cNvSpPr>
          <p:nvPr/>
        </p:nvSpPr>
        <p:spPr bwMode="auto">
          <a:xfrm>
            <a:off x="4053316" y="213497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Tree>
    <p:extLst>
      <p:ext uri="{BB962C8B-B14F-4D97-AF65-F5344CB8AC3E}">
        <p14:creationId xmlns:p14="http://schemas.microsoft.com/office/powerpoint/2010/main" val="1187427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a:extLst>
              <a:ext uri="{FF2B5EF4-FFF2-40B4-BE49-F238E27FC236}">
                <a16:creationId xmlns:a16="http://schemas.microsoft.com/office/drawing/2014/main" id="{A471252C-098C-486A-8E72-7C38AC42B3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Ordered Indices</a:t>
            </a:r>
          </a:p>
        </p:txBody>
      </p:sp>
      <p:sp>
        <p:nvSpPr>
          <p:cNvPr id="1103875" name="Rectangle 3">
            <a:extLst>
              <a:ext uri="{FF2B5EF4-FFF2-40B4-BE49-F238E27FC236}">
                <a16:creationId xmlns:a16="http://schemas.microsoft.com/office/drawing/2014/main" id="{9A931772-41AD-40F7-93E4-14F5D2068315}"/>
              </a:ext>
            </a:extLst>
          </p:cNvPr>
          <p:cNvSpPr>
            <a:spLocks noGrp="1" noChangeArrowheads="1"/>
          </p:cNvSpPr>
          <p:nvPr>
            <p:ph type="body" idx="1"/>
          </p:nvPr>
        </p:nvSpPr>
        <p:spPr>
          <a:xfrm>
            <a:off x="1775535" y="877109"/>
            <a:ext cx="5592932" cy="3657600"/>
          </a:xfrm>
        </p:spPr>
        <p:txBody>
          <a:bodyPr/>
          <a:lstStyle/>
          <a:p>
            <a:r>
              <a:rPr lang="en-US" altLang="en-US" dirty="0"/>
              <a:t>In an </a:t>
            </a:r>
            <a:r>
              <a:rPr lang="en-US" altLang="en-US" b="1" dirty="0">
                <a:solidFill>
                  <a:srgbClr val="002060"/>
                </a:solidFill>
              </a:rPr>
              <a:t>ordered index</a:t>
            </a:r>
            <a:r>
              <a:rPr lang="en-US" altLang="en-US" b="1" dirty="0"/>
              <a:t>, </a:t>
            </a:r>
            <a:r>
              <a:rPr lang="en-US" altLang="en-US" dirty="0"/>
              <a:t>index entries are stored sorted on the search key value.  </a:t>
            </a:r>
          </a:p>
          <a:p>
            <a:r>
              <a:rPr lang="en-US" altLang="en-US" b="1" dirty="0">
                <a:solidFill>
                  <a:srgbClr val="002060"/>
                </a:solidFill>
              </a:rPr>
              <a:t>Clustering index</a:t>
            </a:r>
            <a:r>
              <a:rPr lang="en-US" altLang="en-US" b="1" dirty="0"/>
              <a:t>: </a:t>
            </a:r>
            <a:r>
              <a:rPr lang="en-US" altLang="en-US" dirty="0"/>
              <a:t>in a sequentially ordered file, the index whose search key specifies the sequential order of the file.</a:t>
            </a:r>
          </a:p>
          <a:p>
            <a:pPr lvl="1"/>
            <a:r>
              <a:rPr lang="en-US" altLang="en-US" dirty="0"/>
              <a:t>Also called </a:t>
            </a:r>
            <a:r>
              <a:rPr lang="en-US" altLang="en-US" b="1" dirty="0">
                <a:solidFill>
                  <a:srgbClr val="002060"/>
                </a:solidFill>
              </a:rPr>
              <a:t>primary index</a:t>
            </a:r>
            <a:endParaRPr lang="en-US" altLang="en-US" dirty="0">
              <a:solidFill>
                <a:srgbClr val="002060"/>
              </a:solidFill>
            </a:endParaRPr>
          </a:p>
          <a:p>
            <a:pPr lvl="1"/>
            <a:r>
              <a:rPr lang="en-US" altLang="en-US" dirty="0"/>
              <a:t>The search key of a primary index is usually but not necessarily the primary key.</a:t>
            </a:r>
          </a:p>
          <a:p>
            <a:r>
              <a:rPr lang="en-US" altLang="en-US" b="1" dirty="0">
                <a:solidFill>
                  <a:srgbClr val="002060"/>
                </a:solidFill>
              </a:rPr>
              <a:t>Secondary index</a:t>
            </a:r>
            <a:r>
              <a:rPr lang="en-US" altLang="en-US" dirty="0"/>
              <a:t>:</a:t>
            </a:r>
            <a:r>
              <a:rPr lang="en-US" altLang="en-US" b="1" dirty="0"/>
              <a:t> </a:t>
            </a:r>
            <a:r>
              <a:rPr lang="en-US" altLang="en-US" dirty="0"/>
              <a:t>an index whose search key specifies an order different from the sequential order of the file.  Also called </a:t>
            </a:r>
            <a:br>
              <a:rPr lang="en-US" altLang="en-US" dirty="0"/>
            </a:br>
            <a:r>
              <a:rPr lang="en-US" altLang="en-US" b="1" dirty="0" err="1">
                <a:solidFill>
                  <a:srgbClr val="002060"/>
                </a:solidFill>
              </a:rPr>
              <a:t>nonclustering</a:t>
            </a:r>
            <a:r>
              <a:rPr lang="en-US" altLang="en-US" b="1" dirty="0">
                <a:solidFill>
                  <a:srgbClr val="002060"/>
                </a:solidFill>
              </a:rPr>
              <a:t> index</a:t>
            </a:r>
            <a:r>
              <a:rPr lang="en-US" altLang="en-US" b="1" dirty="0"/>
              <a:t>.</a:t>
            </a:r>
            <a:endParaRPr lang="en-US" altLang="en-US" dirty="0"/>
          </a:p>
          <a:p>
            <a:r>
              <a:rPr lang="en-US" altLang="en-US" b="1" dirty="0">
                <a:solidFill>
                  <a:srgbClr val="002060"/>
                </a:solidFill>
              </a:rPr>
              <a:t>Index-sequential file</a:t>
            </a:r>
            <a:r>
              <a:rPr lang="en-US" altLang="en-US" b="1" dirty="0"/>
              <a:t>:</a:t>
            </a:r>
            <a:r>
              <a:rPr lang="en-US" altLang="en-US" dirty="0"/>
              <a:t> sequential file ordered on a search key, with a clustering index on the search key.</a:t>
            </a:r>
          </a:p>
        </p:txBody>
      </p:sp>
    </p:spTree>
    <p:extLst>
      <p:ext uri="{BB962C8B-B14F-4D97-AF65-F5344CB8AC3E}">
        <p14:creationId xmlns:p14="http://schemas.microsoft.com/office/powerpoint/2010/main" val="897626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a:extLst>
              <a:ext uri="{FF2B5EF4-FFF2-40B4-BE49-F238E27FC236}">
                <a16:creationId xmlns:a16="http://schemas.microsoft.com/office/drawing/2014/main" id="{69C9745A-37B7-4F0E-A3B3-2DAF58FB2FD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a:t>
            </a:r>
          </a:p>
        </p:txBody>
      </p:sp>
      <p:sp>
        <p:nvSpPr>
          <p:cNvPr id="15363" name="Rectangle 3">
            <a:extLst>
              <a:ext uri="{FF2B5EF4-FFF2-40B4-BE49-F238E27FC236}">
                <a16:creationId xmlns:a16="http://schemas.microsoft.com/office/drawing/2014/main" id="{BAF8129C-3EED-4426-9DD8-3F433D6DF7D4}"/>
              </a:ext>
            </a:extLst>
          </p:cNvPr>
          <p:cNvSpPr>
            <a:spLocks noGrp="1" noChangeArrowheads="1"/>
          </p:cNvSpPr>
          <p:nvPr>
            <p:ph type="body" idx="1"/>
          </p:nvPr>
        </p:nvSpPr>
        <p:spPr>
          <a:xfrm>
            <a:off x="1753792" y="820341"/>
            <a:ext cx="5745956" cy="873919"/>
          </a:xfrm>
        </p:spPr>
        <p:txBody>
          <a:bodyPr/>
          <a:lstStyle/>
          <a:p>
            <a:r>
              <a:rPr lang="en-US" altLang="en-US" b="1" dirty="0">
                <a:solidFill>
                  <a:srgbClr val="002060"/>
                </a:solidFill>
              </a:rPr>
              <a:t>Dense index</a:t>
            </a:r>
            <a:r>
              <a:rPr lang="en-US" altLang="en-US" dirty="0">
                <a:solidFill>
                  <a:srgbClr val="002060"/>
                </a:solidFill>
              </a:rPr>
              <a:t> </a:t>
            </a:r>
            <a:r>
              <a:rPr lang="en-US" altLang="en-US" dirty="0"/>
              <a:t>— Index record appears for every search-key value in the file. </a:t>
            </a:r>
          </a:p>
          <a:p>
            <a:r>
              <a:rPr lang="en-US" altLang="en-US" dirty="0"/>
              <a:t>E.g. index on </a:t>
            </a:r>
            <a:r>
              <a:rPr lang="en-US" altLang="en-US" i="1" dirty="0"/>
              <a:t>ID</a:t>
            </a:r>
            <a:r>
              <a:rPr lang="en-US" altLang="en-US" dirty="0"/>
              <a:t> attribute of </a:t>
            </a:r>
            <a:r>
              <a:rPr lang="en-US" altLang="en-US" i="1" dirty="0"/>
              <a:t>instructor</a:t>
            </a:r>
            <a:r>
              <a:rPr lang="en-US" altLang="en-US" dirty="0"/>
              <a:t> relation </a:t>
            </a:r>
          </a:p>
        </p:txBody>
      </p:sp>
      <p:pic>
        <p:nvPicPr>
          <p:cNvPr id="15364" name="Picture 8">
            <a:extLst>
              <a:ext uri="{FF2B5EF4-FFF2-40B4-BE49-F238E27FC236}">
                <a16:creationId xmlns:a16="http://schemas.microsoft.com/office/drawing/2014/main" id="{710620EF-3A3A-4679-B2D8-8E62EC03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28" y="1717827"/>
            <a:ext cx="5025628" cy="244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283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 and Exams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10: No SQL (2), Module II (2)</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5475088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2">
            <a:extLst>
              <a:ext uri="{FF2B5EF4-FFF2-40B4-BE49-F238E27FC236}">
                <a16:creationId xmlns:a16="http://schemas.microsoft.com/office/drawing/2014/main" id="{A0AC463D-5BF0-4013-9522-A5AD19E7A6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 (Cont.)</a:t>
            </a:r>
          </a:p>
        </p:txBody>
      </p:sp>
      <p:sp>
        <p:nvSpPr>
          <p:cNvPr id="17411" name="Rectangle 3">
            <a:extLst>
              <a:ext uri="{FF2B5EF4-FFF2-40B4-BE49-F238E27FC236}">
                <a16:creationId xmlns:a16="http://schemas.microsoft.com/office/drawing/2014/main" id="{972A41FD-6D01-4D50-86B9-6E628B8C7744}"/>
              </a:ext>
            </a:extLst>
          </p:cNvPr>
          <p:cNvSpPr>
            <a:spLocks noGrp="1" noChangeArrowheads="1"/>
          </p:cNvSpPr>
          <p:nvPr>
            <p:ph type="body" idx="1"/>
          </p:nvPr>
        </p:nvSpPr>
        <p:spPr>
          <a:xfrm>
            <a:off x="1753792" y="820342"/>
            <a:ext cx="5745956" cy="725090"/>
          </a:xfrm>
        </p:spPr>
        <p:txBody>
          <a:bodyPr/>
          <a:lstStyle/>
          <a:p>
            <a:r>
              <a:rPr lang="en-US" altLang="en-US" dirty="0"/>
              <a:t>Dense index on </a:t>
            </a:r>
            <a:r>
              <a:rPr lang="en-US" altLang="en-US" i="1" dirty="0"/>
              <a:t>dept_name</a:t>
            </a:r>
            <a:r>
              <a:rPr lang="en-US" altLang="en-US" dirty="0"/>
              <a:t>, with </a:t>
            </a:r>
            <a:r>
              <a:rPr lang="en-US" altLang="en-US" i="1" dirty="0"/>
              <a:t>instructor </a:t>
            </a:r>
            <a:r>
              <a:rPr lang="en-US" altLang="en-US" dirty="0"/>
              <a:t>file sorted on </a:t>
            </a:r>
            <a:r>
              <a:rPr lang="en-US" altLang="en-US" i="1" dirty="0"/>
              <a:t>dept_name</a:t>
            </a:r>
            <a:endParaRPr lang="en-US" altLang="en-US" dirty="0"/>
          </a:p>
        </p:txBody>
      </p:sp>
      <p:pic>
        <p:nvPicPr>
          <p:cNvPr id="17412" name="Picture 7">
            <a:extLst>
              <a:ext uri="{FF2B5EF4-FFF2-40B4-BE49-F238E27FC236}">
                <a16:creationId xmlns:a16="http://schemas.microsoft.com/office/drawing/2014/main" id="{6206C307-EB8B-44EE-BC03-F42F67E29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50" y="1254125"/>
            <a:ext cx="5311379" cy="220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3359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Rectangle 2">
            <a:extLst>
              <a:ext uri="{FF2B5EF4-FFF2-40B4-BE49-F238E27FC236}">
                <a16:creationId xmlns:a16="http://schemas.microsoft.com/office/drawing/2014/main" id="{D16DB98C-5073-42B4-BF88-0C454293884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a:t>
            </a:r>
          </a:p>
        </p:txBody>
      </p:sp>
      <p:sp>
        <p:nvSpPr>
          <p:cNvPr id="19459" name="Rectangle 3">
            <a:extLst>
              <a:ext uri="{FF2B5EF4-FFF2-40B4-BE49-F238E27FC236}">
                <a16:creationId xmlns:a16="http://schemas.microsoft.com/office/drawing/2014/main" id="{AEC30A03-5B48-4877-BFDE-46B4DC9354F2}"/>
              </a:ext>
            </a:extLst>
          </p:cNvPr>
          <p:cNvSpPr>
            <a:spLocks noGrp="1" noChangeArrowheads="1"/>
          </p:cNvSpPr>
          <p:nvPr>
            <p:ph type="body" idx="1"/>
          </p:nvPr>
        </p:nvSpPr>
        <p:spPr>
          <a:xfrm>
            <a:off x="1753792" y="820341"/>
            <a:ext cx="5574506" cy="1871663"/>
          </a:xfrm>
        </p:spPr>
        <p:txBody>
          <a:bodyPr/>
          <a:lstStyle/>
          <a:p>
            <a:r>
              <a:rPr lang="en-US" altLang="en-US" b="1" dirty="0">
                <a:solidFill>
                  <a:srgbClr val="002060"/>
                </a:solidFill>
              </a:rPr>
              <a:t>Sparse Index</a:t>
            </a:r>
            <a:r>
              <a:rPr lang="en-US" altLang="en-US" dirty="0"/>
              <a:t>:  contains index records for only some search-key values.</a:t>
            </a:r>
          </a:p>
          <a:p>
            <a:pPr lvl="1"/>
            <a:r>
              <a:rPr lang="en-US" altLang="en-US" dirty="0"/>
              <a:t>Applicable when records are sequentially ordered on search-key</a:t>
            </a:r>
          </a:p>
          <a:p>
            <a:r>
              <a:rPr lang="en-US" altLang="en-US" dirty="0"/>
              <a:t>To locate a record with search-key value </a:t>
            </a:r>
            <a:r>
              <a:rPr lang="en-US" altLang="en-US" i="1" dirty="0"/>
              <a:t>K</a:t>
            </a:r>
            <a:r>
              <a:rPr lang="en-US" altLang="en-US" dirty="0"/>
              <a:t> we:</a:t>
            </a:r>
          </a:p>
          <a:p>
            <a:pPr lvl="1"/>
            <a:r>
              <a:rPr lang="en-US" altLang="en-US" dirty="0"/>
              <a:t>Find index record with largest search-key value &lt; </a:t>
            </a:r>
            <a:r>
              <a:rPr lang="en-US" altLang="en-US" i="1" dirty="0"/>
              <a:t>K</a:t>
            </a:r>
            <a:endParaRPr lang="en-US" altLang="en-US" dirty="0"/>
          </a:p>
          <a:p>
            <a:pPr lvl="1"/>
            <a:r>
              <a:rPr lang="en-US" altLang="en-US" dirty="0"/>
              <a:t>Search file sequentially starting at the record to which the index record points</a:t>
            </a:r>
          </a:p>
        </p:txBody>
      </p:sp>
      <p:pic>
        <p:nvPicPr>
          <p:cNvPr id="19460" name="Picture 7">
            <a:extLst>
              <a:ext uri="{FF2B5EF4-FFF2-40B4-BE49-F238E27FC236}">
                <a16:creationId xmlns:a16="http://schemas.microsoft.com/office/drawing/2014/main" id="{4CA72F48-2A38-43A9-866F-F0DC18882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41" y="2616992"/>
            <a:ext cx="4558949" cy="20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41A1B1C-C3DC-194A-ACAD-109765FC895B}"/>
              </a:ext>
            </a:extLst>
          </p:cNvPr>
          <p:cNvSpPr/>
          <p:nvPr/>
        </p:nvSpPr>
        <p:spPr bwMode="auto">
          <a:xfrm>
            <a:off x="4114800" y="26169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2CDD37C5-58AB-774C-9104-31D62AC5C189}"/>
              </a:ext>
            </a:extLst>
          </p:cNvPr>
          <p:cNvSpPr/>
          <p:nvPr/>
        </p:nvSpPr>
        <p:spPr bwMode="auto">
          <a:xfrm>
            <a:off x="4114800" y="33027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7" name="Rectangle 6">
            <a:extLst>
              <a:ext uri="{FF2B5EF4-FFF2-40B4-BE49-F238E27FC236}">
                <a16:creationId xmlns:a16="http://schemas.microsoft.com/office/drawing/2014/main" id="{C49E7513-6AEC-F94D-9219-17A433A11AD2}"/>
              </a:ext>
            </a:extLst>
          </p:cNvPr>
          <p:cNvSpPr/>
          <p:nvPr/>
        </p:nvSpPr>
        <p:spPr bwMode="auto">
          <a:xfrm>
            <a:off x="4114800" y="3986209"/>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Tree>
    <p:extLst>
      <p:ext uri="{BB962C8B-B14F-4D97-AF65-F5344CB8AC3E}">
        <p14:creationId xmlns:p14="http://schemas.microsoft.com/office/powerpoint/2010/main" val="1438062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a:extLst>
              <a:ext uri="{FF2B5EF4-FFF2-40B4-BE49-F238E27FC236}">
                <a16:creationId xmlns:a16="http://schemas.microsoft.com/office/drawing/2014/main" id="{24121C46-A7F8-4C85-B0FA-844931DCBE3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 (Cont.)</a:t>
            </a:r>
          </a:p>
        </p:txBody>
      </p:sp>
      <p:sp>
        <p:nvSpPr>
          <p:cNvPr id="21507" name="Rectangle 3">
            <a:extLst>
              <a:ext uri="{FF2B5EF4-FFF2-40B4-BE49-F238E27FC236}">
                <a16:creationId xmlns:a16="http://schemas.microsoft.com/office/drawing/2014/main" id="{1497FC95-73F7-4D82-B58B-073729F719AC}"/>
              </a:ext>
            </a:extLst>
          </p:cNvPr>
          <p:cNvSpPr>
            <a:spLocks noGrp="1" noChangeArrowheads="1"/>
          </p:cNvSpPr>
          <p:nvPr>
            <p:ph type="body" idx="1"/>
          </p:nvPr>
        </p:nvSpPr>
        <p:spPr>
          <a:xfrm>
            <a:off x="1788850" y="895353"/>
            <a:ext cx="6212150" cy="3894534"/>
          </a:xfrm>
        </p:spPr>
        <p:txBody>
          <a:bodyPr/>
          <a:lstStyle/>
          <a:p>
            <a:r>
              <a:rPr lang="en-US" altLang="en-US" dirty="0"/>
              <a:t>Compared to dense indices:</a:t>
            </a:r>
          </a:p>
          <a:p>
            <a:pPr lvl="1"/>
            <a:r>
              <a:rPr lang="en-US" altLang="en-US" dirty="0"/>
              <a:t>Less space and less maintenance overhead for insertions and deletions.</a:t>
            </a:r>
          </a:p>
          <a:p>
            <a:pPr lvl="1"/>
            <a:r>
              <a:rPr lang="en-US" altLang="en-US" dirty="0"/>
              <a:t>Generally slower than dense index for locating records.</a:t>
            </a:r>
          </a:p>
          <a:p>
            <a:r>
              <a:rPr lang="en-US" altLang="en-US" b="1" dirty="0"/>
              <a:t>Good tradeoff</a:t>
            </a:r>
            <a:r>
              <a:rPr lang="en-US" altLang="en-US" dirty="0"/>
              <a:t>: </a:t>
            </a:r>
          </a:p>
          <a:p>
            <a:pPr lvl="1"/>
            <a:r>
              <a:rPr lang="en-US" altLang="en-US" dirty="0"/>
              <a:t>for clustered index: sparse index with an index entry for every block in file, corresponding to least search-key value in the block.</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For </a:t>
            </a:r>
            <a:r>
              <a:rPr lang="en-US" altLang="en-US" dirty="0" err="1"/>
              <a:t>unclustered</a:t>
            </a:r>
            <a:r>
              <a:rPr lang="en-US" altLang="en-US" dirty="0"/>
              <a:t> index: sparse index on top of dense index (multilevel index)</a:t>
            </a:r>
          </a:p>
        </p:txBody>
      </p:sp>
      <p:grpSp>
        <p:nvGrpSpPr>
          <p:cNvPr id="5" name="Group 4">
            <a:extLst>
              <a:ext uri="{FF2B5EF4-FFF2-40B4-BE49-F238E27FC236}">
                <a16:creationId xmlns:a16="http://schemas.microsoft.com/office/drawing/2014/main" id="{1BDE9D94-E986-4FDA-B2F6-B47DE62C9308}"/>
              </a:ext>
            </a:extLst>
          </p:cNvPr>
          <p:cNvGrpSpPr/>
          <p:nvPr/>
        </p:nvGrpSpPr>
        <p:grpSpPr>
          <a:xfrm>
            <a:off x="3200400" y="2561034"/>
            <a:ext cx="1878304" cy="1679969"/>
            <a:chOff x="2465294" y="3429000"/>
            <a:chExt cx="2782312" cy="2568575"/>
          </a:xfrm>
        </p:grpSpPr>
        <p:pic>
          <p:nvPicPr>
            <p:cNvPr id="3" name="Graphic 2">
              <a:extLst>
                <a:ext uri="{FF2B5EF4-FFF2-40B4-BE49-F238E27FC236}">
                  <a16:creationId xmlns:a16="http://schemas.microsoft.com/office/drawing/2014/main" id="{816BB815-C486-41E2-8B5C-0756C1851E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9022" t="-6" r="-1376" b="53812"/>
            <a:stretch/>
          </p:blipFill>
          <p:spPr>
            <a:xfrm>
              <a:off x="2528392" y="3429000"/>
              <a:ext cx="2719214" cy="2441743"/>
            </a:xfrm>
            <a:prstGeom prst="rect">
              <a:avLst/>
            </a:prstGeom>
          </p:spPr>
        </p:pic>
        <p:sp>
          <p:nvSpPr>
            <p:cNvPr id="4" name="Rectangle 3">
              <a:extLst>
                <a:ext uri="{FF2B5EF4-FFF2-40B4-BE49-F238E27FC236}">
                  <a16:creationId xmlns:a16="http://schemas.microsoft.com/office/drawing/2014/main" id="{1C584757-4F0D-4F53-8610-649ED2931878}"/>
                </a:ext>
              </a:extLst>
            </p:cNvPr>
            <p:cNvSpPr/>
            <p:nvPr/>
          </p:nvSpPr>
          <p:spPr bwMode="auto">
            <a:xfrm>
              <a:off x="2465294" y="4649871"/>
              <a:ext cx="1147482" cy="1220872"/>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sp>
          <p:nvSpPr>
            <p:cNvPr id="11" name="Rectangle 10">
              <a:extLst>
                <a:ext uri="{FF2B5EF4-FFF2-40B4-BE49-F238E27FC236}">
                  <a16:creationId xmlns:a16="http://schemas.microsoft.com/office/drawing/2014/main" id="{3CA78095-0A25-48F9-9B32-1E9D76A9734D}"/>
                </a:ext>
              </a:extLst>
            </p:cNvPr>
            <p:cNvSpPr/>
            <p:nvPr/>
          </p:nvSpPr>
          <p:spPr bwMode="auto">
            <a:xfrm>
              <a:off x="3357627" y="5333999"/>
              <a:ext cx="636494" cy="663576"/>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grpSp>
    </p:spTree>
    <p:extLst>
      <p:ext uri="{BB962C8B-B14F-4D97-AF65-F5344CB8AC3E}">
        <p14:creationId xmlns:p14="http://schemas.microsoft.com/office/powerpoint/2010/main" val="6451077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a:extLst>
              <a:ext uri="{FF2B5EF4-FFF2-40B4-BE49-F238E27FC236}">
                <a16:creationId xmlns:a16="http://schemas.microsoft.com/office/drawing/2014/main" id="{71DBFB25-C332-4E15-B164-4E01F5530593}"/>
              </a:ext>
            </a:extLst>
          </p:cNvPr>
          <p:cNvSpPr>
            <a:spLocks noGrp="1" noChangeArrowheads="1"/>
          </p:cNvSpPr>
          <p:nvPr>
            <p:ph type="title"/>
          </p:nvPr>
        </p:nvSpPr>
        <p:spPr>
          <a:xfrm>
            <a:off x="1719263" y="72629"/>
            <a:ext cx="6057900" cy="457200"/>
          </a:xfrm>
        </p:spPr>
        <p:txBody>
          <a:bodyPr/>
          <a:lstStyle/>
          <a:p>
            <a:pPr>
              <a:defRPr/>
            </a:pPr>
            <a:r>
              <a:rPr lang="en-US" altLang="en-US">
                <a:effectLst>
                  <a:outerShdw blurRad="38100" dist="38100" dir="2700000" algn="tl">
                    <a:srgbClr val="C0C0C0"/>
                  </a:outerShdw>
                </a:effectLst>
              </a:rPr>
              <a:t>Secondary Indices Example</a:t>
            </a:r>
          </a:p>
        </p:txBody>
      </p:sp>
      <p:sp>
        <p:nvSpPr>
          <p:cNvPr id="23555" name="Rectangle 3">
            <a:extLst>
              <a:ext uri="{FF2B5EF4-FFF2-40B4-BE49-F238E27FC236}">
                <a16:creationId xmlns:a16="http://schemas.microsoft.com/office/drawing/2014/main" id="{614B819D-50FE-4933-AE5F-989AA66F7244}"/>
              </a:ext>
            </a:extLst>
          </p:cNvPr>
          <p:cNvSpPr>
            <a:spLocks noGrp="1" noChangeArrowheads="1"/>
          </p:cNvSpPr>
          <p:nvPr>
            <p:ph type="body" sz="half" idx="2"/>
          </p:nvPr>
        </p:nvSpPr>
        <p:spPr>
          <a:xfrm>
            <a:off x="1818085" y="897713"/>
            <a:ext cx="5765006" cy="3613566"/>
          </a:xfrm>
        </p:spPr>
        <p:txBody>
          <a:bodyPr/>
          <a:lstStyle/>
          <a:p>
            <a:pPr>
              <a:buFont typeface="Wingdings" panose="05000000000000000000" pitchFamily="2" charset="2"/>
              <a:buChar char="§"/>
            </a:pPr>
            <a:r>
              <a:rPr lang="en-US" altLang="en-US" dirty="0"/>
              <a:t>Secondary index on salary field of instructor</a:t>
            </a:r>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marL="0" indent="0">
              <a:buNone/>
            </a:pPr>
            <a:endParaRPr lang="en-US" altLang="en-US" dirty="0"/>
          </a:p>
          <a:p>
            <a:pPr>
              <a:buFont typeface="Wingdings" panose="05000000000000000000" pitchFamily="2" charset="2"/>
              <a:buChar char="§"/>
            </a:pPr>
            <a:r>
              <a:rPr lang="en-US" altLang="en-US" dirty="0"/>
              <a:t>Index record points to a bucket that contains pointers to all the actual records with that particular search-key value.</a:t>
            </a:r>
          </a:p>
          <a:p>
            <a:pPr>
              <a:buFont typeface="Wingdings" panose="05000000000000000000" pitchFamily="2" charset="2"/>
              <a:buChar char="§"/>
            </a:pPr>
            <a:r>
              <a:rPr lang="en-US" altLang="en-US" dirty="0"/>
              <a:t>Secondary indices have to be dense</a:t>
            </a:r>
          </a:p>
        </p:txBody>
      </p:sp>
      <p:pic>
        <p:nvPicPr>
          <p:cNvPr id="23557" name="Picture 7">
            <a:extLst>
              <a:ext uri="{FF2B5EF4-FFF2-40B4-BE49-F238E27FC236}">
                <a16:creationId xmlns:a16="http://schemas.microsoft.com/office/drawing/2014/main" id="{676DB81F-D9AB-4AD6-84B4-BF691501F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294" y="1275153"/>
            <a:ext cx="4914893" cy="241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7994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7826" name="Rectangle 2">
            <a:extLst>
              <a:ext uri="{FF2B5EF4-FFF2-40B4-BE49-F238E27FC236}">
                <a16:creationId xmlns:a16="http://schemas.microsoft.com/office/drawing/2014/main" id="{FE7A2C49-1A11-4078-8A81-EA64D95ADA4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Clustering vs Nonclustering Indices</a:t>
            </a:r>
          </a:p>
        </p:txBody>
      </p:sp>
      <p:sp>
        <p:nvSpPr>
          <p:cNvPr id="25603" name="Rectangle 3">
            <a:extLst>
              <a:ext uri="{FF2B5EF4-FFF2-40B4-BE49-F238E27FC236}">
                <a16:creationId xmlns:a16="http://schemas.microsoft.com/office/drawing/2014/main" id="{A2949146-9391-4615-A79E-36372130CCBD}"/>
              </a:ext>
            </a:extLst>
          </p:cNvPr>
          <p:cNvSpPr>
            <a:spLocks noGrp="1" noChangeArrowheads="1"/>
          </p:cNvSpPr>
          <p:nvPr>
            <p:ph type="body" idx="1"/>
          </p:nvPr>
        </p:nvSpPr>
        <p:spPr>
          <a:xfrm>
            <a:off x="1788851" y="800747"/>
            <a:ext cx="5740202" cy="3947602"/>
          </a:xfrm>
        </p:spPr>
        <p:txBody>
          <a:bodyPr/>
          <a:lstStyle/>
          <a:p>
            <a:r>
              <a:rPr lang="en-US" altLang="en-US" dirty="0"/>
              <a:t>Indices offer substantial benefits when searching for records.</a:t>
            </a:r>
          </a:p>
          <a:p>
            <a:r>
              <a:rPr lang="en-US" altLang="en-US" dirty="0"/>
              <a:t>BUT: indices imposes overhead on database modification</a:t>
            </a:r>
          </a:p>
          <a:p>
            <a:pPr lvl="1"/>
            <a:r>
              <a:rPr lang="en-US" altLang="en-US" dirty="0"/>
              <a:t>when a record is inserted or deleted, every index on the relation must be updated</a:t>
            </a:r>
          </a:p>
          <a:p>
            <a:pPr lvl="1"/>
            <a:r>
              <a:rPr lang="en-US" altLang="en-US" dirty="0"/>
              <a:t>When a record is updated, any index on an updated attribute must be updated</a:t>
            </a:r>
          </a:p>
          <a:p>
            <a:r>
              <a:rPr lang="en-US" altLang="en-US" dirty="0"/>
              <a:t>Sequential scan using clustering index is efficient, but a sequential scan using a secondary (</a:t>
            </a:r>
            <a:r>
              <a:rPr lang="en-US" altLang="en-US" dirty="0" err="1"/>
              <a:t>nonclustering</a:t>
            </a:r>
            <a:r>
              <a:rPr lang="en-US" altLang="en-US" dirty="0"/>
              <a:t>) index is expensive on magnetic disk</a:t>
            </a:r>
          </a:p>
          <a:p>
            <a:pPr lvl="1"/>
            <a:r>
              <a:rPr lang="en-US" altLang="en-US" dirty="0"/>
              <a:t>Each record access may fetch a new block from disk</a:t>
            </a:r>
          </a:p>
          <a:p>
            <a:pPr lvl="1"/>
            <a:r>
              <a:rPr lang="en-US" altLang="en-US" dirty="0"/>
              <a:t>Each block fetch on magnetic disk requires about 5 to 10 milliseconds</a:t>
            </a:r>
          </a:p>
        </p:txBody>
      </p:sp>
    </p:spTree>
    <p:extLst>
      <p:ext uri="{BB962C8B-B14F-4D97-AF65-F5344CB8AC3E}">
        <p14:creationId xmlns:p14="http://schemas.microsoft.com/office/powerpoint/2010/main" val="1559976431"/>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21E-9C52-442B-B60E-604C6F42F655}"/>
              </a:ext>
            </a:extLst>
          </p:cNvPr>
          <p:cNvSpPr>
            <a:spLocks noGrp="1"/>
          </p:cNvSpPr>
          <p:nvPr>
            <p:ph type="title"/>
          </p:nvPr>
        </p:nvSpPr>
        <p:spPr/>
        <p:txBody>
          <a:bodyPr/>
          <a:lstStyle/>
          <a:p>
            <a:r>
              <a:rPr lang="en-IN" dirty="0"/>
              <a:t>Indices on Multiple Keys</a:t>
            </a:r>
          </a:p>
        </p:txBody>
      </p:sp>
      <p:sp>
        <p:nvSpPr>
          <p:cNvPr id="3" name="Content Placeholder 2">
            <a:extLst>
              <a:ext uri="{FF2B5EF4-FFF2-40B4-BE49-F238E27FC236}">
                <a16:creationId xmlns:a16="http://schemas.microsoft.com/office/drawing/2014/main" id="{34B33A1F-9167-438A-AF27-3662D79CF52F}"/>
              </a:ext>
            </a:extLst>
          </p:cNvPr>
          <p:cNvSpPr>
            <a:spLocks noGrp="1"/>
          </p:cNvSpPr>
          <p:nvPr>
            <p:ph idx="1"/>
          </p:nvPr>
        </p:nvSpPr>
        <p:spPr>
          <a:xfrm>
            <a:off x="1788851" y="800747"/>
            <a:ext cx="5740202" cy="3947602"/>
          </a:xfrm>
        </p:spPr>
        <p:txBody>
          <a:bodyPr/>
          <a:lstStyle/>
          <a:p>
            <a:r>
              <a:rPr lang="en-IN" b="1" dirty="0">
                <a:solidFill>
                  <a:srgbClr val="002060"/>
                </a:solidFill>
              </a:rPr>
              <a:t>Composite search key</a:t>
            </a:r>
            <a:r>
              <a:rPr lang="en-IN" dirty="0"/>
              <a:t>  </a:t>
            </a:r>
          </a:p>
          <a:p>
            <a:pPr lvl="1"/>
            <a:r>
              <a:rPr lang="en-IN" dirty="0"/>
              <a:t>E.g., index on </a:t>
            </a:r>
            <a:r>
              <a:rPr lang="en-IN" i="1" dirty="0"/>
              <a:t>instructor</a:t>
            </a:r>
            <a:r>
              <a:rPr lang="en-IN" dirty="0"/>
              <a:t> relation on attributes (</a:t>
            </a:r>
            <a:r>
              <a:rPr lang="en-IN" i="1" dirty="0"/>
              <a:t>name, ID</a:t>
            </a:r>
            <a:r>
              <a:rPr lang="en-IN" dirty="0"/>
              <a:t>)</a:t>
            </a:r>
          </a:p>
          <a:p>
            <a:pPr lvl="1"/>
            <a:r>
              <a:rPr lang="en-IN" dirty="0"/>
              <a:t>Values are sorted lexicographically</a:t>
            </a:r>
          </a:p>
          <a:p>
            <a:pPr lvl="2"/>
            <a:r>
              <a:rPr lang="en-IN" dirty="0"/>
              <a:t>E.g.  (John, 12121) &lt; (John, 13514)  and </a:t>
            </a:r>
            <a:br>
              <a:rPr lang="en-IN" dirty="0"/>
            </a:br>
            <a:r>
              <a:rPr lang="en-IN" dirty="0"/>
              <a:t>        (John, 13514) &lt; (Peter, 11223)</a:t>
            </a:r>
          </a:p>
          <a:p>
            <a:pPr lvl="1"/>
            <a:r>
              <a:rPr lang="en-IN" dirty="0"/>
              <a:t>Can query on just </a:t>
            </a:r>
            <a:r>
              <a:rPr lang="en-IN" i="1" dirty="0"/>
              <a:t>name</a:t>
            </a:r>
            <a:r>
              <a:rPr lang="en-IN" dirty="0"/>
              <a:t>, or on (</a:t>
            </a:r>
            <a:r>
              <a:rPr lang="en-IN" i="1" dirty="0"/>
              <a:t>name, ID</a:t>
            </a:r>
            <a:r>
              <a:rPr lang="en-IN" dirty="0"/>
              <a:t>)</a:t>
            </a:r>
          </a:p>
          <a:p>
            <a:pPr lvl="1"/>
            <a:endParaRPr lang="en-IN" dirty="0"/>
          </a:p>
          <a:p>
            <a:r>
              <a:rPr lang="en-IN" dirty="0">
                <a:solidFill>
                  <a:srgbClr val="FF0000"/>
                </a:solidFill>
              </a:rPr>
              <a:t>(</a:t>
            </a:r>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pPr lvl="1"/>
            <a:r>
              <a:rPr lang="en-IN" dirty="0" err="1">
                <a:solidFill>
                  <a:srgbClr val="FF0000"/>
                </a:solidFill>
              </a:rPr>
              <a:t>nameLast</a:t>
            </a:r>
            <a:r>
              <a:rPr lang="en-IN" dirty="0">
                <a:solidFill>
                  <a:srgbClr val="FF0000"/>
                </a:solidFill>
              </a:rPr>
              <a:t> [</a:t>
            </a:r>
            <a:r>
              <a:rPr lang="en-IN" dirty="0" err="1">
                <a:solidFill>
                  <a:srgbClr val="FF0000"/>
                </a:solidFill>
              </a:rPr>
              <a:t>nameLast</a:t>
            </a:r>
            <a:r>
              <a:rPr lang="en-IN" dirty="0">
                <a:solidFill>
                  <a:srgbClr val="FF0000"/>
                </a:solidFill>
              </a:rPr>
              <a:t> = “Ferguson”] [</a:t>
            </a:r>
            <a:r>
              <a:rPr lang="en-IN" dirty="0" err="1">
                <a:solidFill>
                  <a:srgbClr val="FF0000"/>
                </a:solidFill>
              </a:rPr>
              <a:t>nameLast</a:t>
            </a:r>
            <a:r>
              <a:rPr lang="en-IN" dirty="0">
                <a:solidFill>
                  <a:srgbClr val="FF0000"/>
                </a:solidFill>
              </a:rPr>
              <a:t> like “Fer%”]</a:t>
            </a: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endParaRPr lang="en-IN" dirty="0">
              <a:solidFill>
                <a:srgbClr val="FF0000"/>
              </a:solidFill>
            </a:endParaRP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r>
              <a:rPr lang="en-IN" dirty="0">
                <a:solidFill>
                  <a:srgbClr val="FF0000"/>
                </a:solidFill>
              </a:rPr>
              <a:t>NOT and index on</a:t>
            </a:r>
          </a:p>
          <a:p>
            <a:pPr lvl="1"/>
            <a:r>
              <a:rPr lang="en-IN" dirty="0" err="1">
                <a:solidFill>
                  <a:srgbClr val="FF0000"/>
                </a:solidFill>
              </a:rPr>
              <a:t>nameFirst</a:t>
            </a:r>
            <a:r>
              <a:rPr lang="en-IN" dirty="0">
                <a:solidFill>
                  <a:srgbClr val="FF0000"/>
                </a:solidFill>
              </a:rPr>
              <a:t>, </a:t>
            </a:r>
            <a:r>
              <a:rPr lang="en-IN" dirty="0" err="1">
                <a:solidFill>
                  <a:srgbClr val="FF0000"/>
                </a:solidFill>
              </a:rPr>
              <a:t>nameLast</a:t>
            </a:r>
            <a:endParaRPr lang="en-IN" dirty="0">
              <a:solidFill>
                <a:srgbClr val="FF0000"/>
              </a:solidFill>
            </a:endParaRPr>
          </a:p>
          <a:p>
            <a:pPr lvl="1"/>
            <a:r>
              <a:rPr lang="en-IN" dirty="0">
                <a:solidFill>
                  <a:srgbClr val="FF0000"/>
                </a:solidFill>
              </a:rPr>
              <a:t>birthyear</a:t>
            </a:r>
          </a:p>
          <a:p>
            <a:pPr lvl="1"/>
            <a:r>
              <a:rPr lang="en-IN" dirty="0" err="1">
                <a:solidFill>
                  <a:srgbClr val="FF0000"/>
                </a:solidFill>
              </a:rPr>
              <a:t>nameLast</a:t>
            </a:r>
            <a:r>
              <a:rPr lang="en-IN" dirty="0">
                <a:solidFill>
                  <a:srgbClr val="FF0000"/>
                </a:solidFill>
              </a:rPr>
              <a:t> like [%</a:t>
            </a:r>
            <a:r>
              <a:rPr lang="en-IN" dirty="0" err="1">
                <a:solidFill>
                  <a:srgbClr val="FF0000"/>
                </a:solidFill>
              </a:rPr>
              <a:t>er</a:t>
            </a:r>
            <a:r>
              <a:rPr lang="en-IN" dirty="0">
                <a:solidFill>
                  <a:srgbClr val="FF0000"/>
                </a:solidFill>
              </a:rPr>
              <a:t>%]</a:t>
            </a:r>
          </a:p>
        </p:txBody>
      </p:sp>
    </p:spTree>
    <p:extLst>
      <p:ext uri="{BB962C8B-B14F-4D97-AF65-F5344CB8AC3E}">
        <p14:creationId xmlns:p14="http://schemas.microsoft.com/office/powerpoint/2010/main" val="2270622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9874" name="Rectangle 2">
            <a:extLst>
              <a:ext uri="{FF2B5EF4-FFF2-40B4-BE49-F238E27FC236}">
                <a16:creationId xmlns:a16="http://schemas.microsoft.com/office/drawing/2014/main" id="{DEFA663B-A102-4E3E-8A2F-E81DCB5BED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a:t>
            </a:r>
          </a:p>
        </p:txBody>
      </p:sp>
      <p:sp>
        <p:nvSpPr>
          <p:cNvPr id="37891" name="Rectangle 3">
            <a:extLst>
              <a:ext uri="{FF2B5EF4-FFF2-40B4-BE49-F238E27FC236}">
                <a16:creationId xmlns:a16="http://schemas.microsoft.com/office/drawing/2014/main" id="{22162B0D-B51D-446C-A191-D7BE1B40440C}"/>
              </a:ext>
            </a:extLst>
          </p:cNvPr>
          <p:cNvSpPr>
            <a:spLocks noGrp="1" noChangeArrowheads="1"/>
          </p:cNvSpPr>
          <p:nvPr>
            <p:ph type="body" idx="1"/>
          </p:nvPr>
        </p:nvSpPr>
        <p:spPr>
          <a:xfrm>
            <a:off x="1808826" y="982745"/>
            <a:ext cx="5631391" cy="3460668"/>
          </a:xfrm>
        </p:spPr>
        <p:txBody>
          <a:bodyPr/>
          <a:lstStyle/>
          <a:p>
            <a:pPr>
              <a:lnSpc>
                <a:spcPct val="90000"/>
              </a:lnSpc>
            </a:pPr>
            <a:r>
              <a:rPr lang="en-US" altLang="en-US" dirty="0"/>
              <a:t>Disadvantage of indexed-sequential files</a:t>
            </a:r>
          </a:p>
          <a:p>
            <a:pPr lvl="1">
              <a:lnSpc>
                <a:spcPct val="90000"/>
              </a:lnSpc>
            </a:pPr>
            <a:r>
              <a:rPr lang="en-US" altLang="en-US" dirty="0"/>
              <a:t>Performance degrades as file grows, since many overflow blocks get created.  </a:t>
            </a:r>
          </a:p>
          <a:p>
            <a:pPr lvl="1">
              <a:lnSpc>
                <a:spcPct val="90000"/>
              </a:lnSpc>
            </a:pPr>
            <a:r>
              <a:rPr lang="en-US" altLang="en-US" dirty="0"/>
              <a:t>Periodic reorganization of entire file is required.</a:t>
            </a:r>
          </a:p>
          <a:p>
            <a:pPr>
              <a:lnSpc>
                <a:spcPct val="90000"/>
              </a:lnSpc>
            </a:pPr>
            <a:r>
              <a:rPr lang="en-US" altLang="en-US" dirty="0"/>
              <a:t>Advantage of B</a:t>
            </a:r>
            <a:r>
              <a:rPr lang="en-US" altLang="en-US" baseline="30000" dirty="0"/>
              <a:t>+</a:t>
            </a:r>
            <a:r>
              <a:rPr lang="en-US" altLang="en-US" dirty="0"/>
              <a:t>-tree index files:  </a:t>
            </a:r>
          </a:p>
          <a:p>
            <a:pPr lvl="1">
              <a:lnSpc>
                <a:spcPct val="90000"/>
              </a:lnSpc>
            </a:pPr>
            <a:r>
              <a:rPr lang="en-US" altLang="en-US" dirty="0"/>
              <a:t>Automatically reorganizes itself with small, local, changes, in the face of insertions and deletions.  </a:t>
            </a:r>
          </a:p>
          <a:p>
            <a:pPr lvl="1">
              <a:lnSpc>
                <a:spcPct val="90000"/>
              </a:lnSpc>
            </a:pPr>
            <a:r>
              <a:rPr lang="en-US" altLang="en-US" dirty="0"/>
              <a:t>Reorganization of entire file is not required to maintain performance.</a:t>
            </a:r>
          </a:p>
          <a:p>
            <a:pPr>
              <a:lnSpc>
                <a:spcPct val="90000"/>
              </a:lnSpc>
            </a:pPr>
            <a:r>
              <a:rPr lang="en-US" altLang="en-US" dirty="0"/>
              <a:t>(Minor) disadvantage of B</a:t>
            </a:r>
            <a:r>
              <a:rPr lang="en-US" altLang="en-US" baseline="30000" dirty="0"/>
              <a:t>+</a:t>
            </a:r>
            <a:r>
              <a:rPr lang="en-US" altLang="en-US" dirty="0"/>
              <a:t>-trees: </a:t>
            </a:r>
          </a:p>
          <a:p>
            <a:pPr lvl="1">
              <a:lnSpc>
                <a:spcPct val="90000"/>
              </a:lnSpc>
            </a:pPr>
            <a:r>
              <a:rPr lang="en-US" altLang="en-US" dirty="0"/>
              <a:t>Extra insertion and deletion overhead, space overhead.</a:t>
            </a:r>
          </a:p>
          <a:p>
            <a:pPr>
              <a:lnSpc>
                <a:spcPct val="90000"/>
              </a:lnSpc>
            </a:pPr>
            <a:r>
              <a:rPr lang="en-US" altLang="en-US" dirty="0"/>
              <a:t>Advantages of B</a:t>
            </a:r>
            <a:r>
              <a:rPr lang="en-US" altLang="en-US" baseline="30000" dirty="0"/>
              <a:t>+</a:t>
            </a:r>
            <a:r>
              <a:rPr lang="en-US" altLang="en-US" dirty="0"/>
              <a:t>-trees outweigh disadvantages</a:t>
            </a:r>
          </a:p>
          <a:p>
            <a:pPr lvl="1">
              <a:lnSpc>
                <a:spcPct val="90000"/>
              </a:lnSpc>
            </a:pPr>
            <a:r>
              <a:rPr lang="en-US" altLang="en-US" dirty="0"/>
              <a:t>B</a:t>
            </a:r>
            <a:r>
              <a:rPr lang="en-US" altLang="en-US" baseline="30000" dirty="0"/>
              <a:t>+</a:t>
            </a:r>
            <a:r>
              <a:rPr lang="en-US" altLang="en-US" dirty="0"/>
              <a:t>-trees are used extensively</a:t>
            </a:r>
          </a:p>
        </p:txBody>
      </p:sp>
    </p:spTree>
    <p:extLst>
      <p:ext uri="{BB962C8B-B14F-4D97-AF65-F5344CB8AC3E}">
        <p14:creationId xmlns:p14="http://schemas.microsoft.com/office/powerpoint/2010/main" val="1350061987"/>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A0A4B5-93E8-4A46-9ABB-B723A76A378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Example of B</a:t>
            </a:r>
            <a:r>
              <a:rPr lang="en-US" altLang="en-US" baseline="30000">
                <a:effectLst/>
              </a:rPr>
              <a:t>+</a:t>
            </a:r>
            <a:r>
              <a:rPr lang="en-US" altLang="en-US">
                <a:effectLst/>
              </a:rPr>
              <a:t>-Tree</a:t>
            </a:r>
          </a:p>
        </p:txBody>
      </p:sp>
      <p:cxnSp>
        <p:nvCxnSpPr>
          <p:cNvPr id="39939" name="Straight Connector 2">
            <a:extLst>
              <a:ext uri="{FF2B5EF4-FFF2-40B4-BE49-F238E27FC236}">
                <a16:creationId xmlns:a16="http://schemas.microsoft.com/office/drawing/2014/main" id="{BC2EC05F-0D0B-4482-9874-0FF50420CFF4}"/>
              </a:ext>
            </a:extLst>
          </p:cNvPr>
          <p:cNvCxnSpPr>
            <a:cxnSpLocks noChangeShapeType="1"/>
          </p:cNvCxnSpPr>
          <p:nvPr/>
        </p:nvCxnSpPr>
        <p:spPr bwMode="auto">
          <a:xfrm flipH="1">
            <a:off x="2093119" y="4269581"/>
            <a:ext cx="351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9940" name="Straight Connector 4">
            <a:extLst>
              <a:ext uri="{FF2B5EF4-FFF2-40B4-BE49-F238E27FC236}">
                <a16:creationId xmlns:a16="http://schemas.microsoft.com/office/drawing/2014/main" id="{933E215A-0801-419F-B5A4-24B70097A42E}"/>
              </a:ext>
            </a:extLst>
          </p:cNvPr>
          <p:cNvCxnSpPr>
            <a:cxnSpLocks noChangeShapeType="1"/>
          </p:cNvCxnSpPr>
          <p:nvPr/>
        </p:nvCxnSpPr>
        <p:spPr bwMode="auto">
          <a:xfrm flipH="1">
            <a:off x="2095500" y="2246710"/>
            <a:ext cx="14288" cy="2014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39941" name="Group 11">
            <a:extLst>
              <a:ext uri="{FF2B5EF4-FFF2-40B4-BE49-F238E27FC236}">
                <a16:creationId xmlns:a16="http://schemas.microsoft.com/office/drawing/2014/main" id="{EF92FA19-AB38-4BA7-99E1-186F98390EB1}"/>
              </a:ext>
            </a:extLst>
          </p:cNvPr>
          <p:cNvGrpSpPr>
            <a:grpSpLocks/>
          </p:cNvGrpSpPr>
          <p:nvPr/>
        </p:nvGrpSpPr>
        <p:grpSpPr bwMode="auto">
          <a:xfrm>
            <a:off x="1248967" y="882254"/>
            <a:ext cx="6668690" cy="3773090"/>
            <a:chOff x="141288" y="1176338"/>
            <a:chExt cx="8891587" cy="5030787"/>
          </a:xfrm>
        </p:grpSpPr>
        <p:pic>
          <p:nvPicPr>
            <p:cNvPr id="39942" name="Picture 5">
              <a:extLst>
                <a:ext uri="{FF2B5EF4-FFF2-40B4-BE49-F238E27FC236}">
                  <a16:creationId xmlns:a16="http://schemas.microsoft.com/office/drawing/2014/main" id="{D1B731C9-62E9-453D-8BC8-11CED13F8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176338"/>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10">
              <a:extLst>
                <a:ext uri="{FF2B5EF4-FFF2-40B4-BE49-F238E27FC236}">
                  <a16:creationId xmlns:a16="http://schemas.microsoft.com/office/drawing/2014/main" id="{DB162ECD-DB94-4A27-B11D-FEFC23CCB710}"/>
                </a:ext>
              </a:extLst>
            </p:cNvPr>
            <p:cNvSpPr>
              <a:spLocks noChangeArrowheads="1"/>
            </p:cNvSpPr>
            <p:nvPr/>
          </p:nvSpPr>
          <p:spPr bwMode="auto">
            <a:xfrm>
              <a:off x="1684609" y="3051960"/>
              <a:ext cx="64794" cy="2241992"/>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44" name="Rectangle 13">
              <a:extLst>
                <a:ext uri="{FF2B5EF4-FFF2-40B4-BE49-F238E27FC236}">
                  <a16:creationId xmlns:a16="http://schemas.microsoft.com/office/drawing/2014/main" id="{6E563E24-5E98-4177-9D3D-31217A7F2052}"/>
                </a:ext>
              </a:extLst>
            </p:cNvPr>
            <p:cNvSpPr>
              <a:spLocks noChangeArrowheads="1"/>
            </p:cNvSpPr>
            <p:nvPr/>
          </p:nvSpPr>
          <p:spPr bwMode="auto">
            <a:xfrm>
              <a:off x="1658717" y="5315675"/>
              <a:ext cx="100548" cy="368827"/>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223142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a:extLst>
              <a:ext uri="{FF2B5EF4-FFF2-40B4-BE49-F238E27FC236}">
                <a16:creationId xmlns:a16="http://schemas.microsoft.com/office/drawing/2014/main" id="{07CFB251-EA2C-47DA-B685-A75D8DCDB4A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 (Cont.)</a:t>
            </a:r>
          </a:p>
        </p:txBody>
      </p:sp>
      <p:sp>
        <p:nvSpPr>
          <p:cNvPr id="40963" name="Rectangle 3">
            <a:extLst>
              <a:ext uri="{FF2B5EF4-FFF2-40B4-BE49-F238E27FC236}">
                <a16:creationId xmlns:a16="http://schemas.microsoft.com/office/drawing/2014/main" id="{FD53499C-F106-46F2-BF14-D21BEF327FB2}"/>
              </a:ext>
            </a:extLst>
          </p:cNvPr>
          <p:cNvSpPr>
            <a:spLocks noGrp="1" noChangeArrowheads="1"/>
          </p:cNvSpPr>
          <p:nvPr>
            <p:ph type="body" idx="1"/>
          </p:nvPr>
        </p:nvSpPr>
        <p:spPr>
          <a:xfrm>
            <a:off x="1753791" y="1189431"/>
            <a:ext cx="5435203" cy="3183731"/>
          </a:xfrm>
        </p:spPr>
        <p:txBody>
          <a:bodyPr/>
          <a:lstStyle/>
          <a:p>
            <a:r>
              <a:rPr lang="en-US" altLang="en-US" dirty="0"/>
              <a:t>All paths from root to leaf are of the same length</a:t>
            </a:r>
          </a:p>
          <a:p>
            <a:r>
              <a:rPr lang="en-US" altLang="en-US" dirty="0"/>
              <a:t>Each node that is not a root or a leaf has between </a:t>
            </a:r>
            <a:r>
              <a:rPr lang="en-US" altLang="en-US" dirty="0">
                <a:sym typeface="Symbol" panose="05050102010706020507" pitchFamily="18" charset="2"/>
              </a:rPr>
              <a:t></a:t>
            </a:r>
            <a:r>
              <a:rPr lang="en-US" altLang="en-US" i="1" dirty="0"/>
              <a:t>n</a:t>
            </a:r>
            <a:r>
              <a:rPr lang="en-US" altLang="en-US" dirty="0"/>
              <a:t>/2</a:t>
            </a:r>
            <a:r>
              <a:rPr lang="en-US" altLang="en-US" dirty="0">
                <a:sym typeface="Symbol" panose="05050102010706020507" pitchFamily="18" charset="2"/>
              </a:rPr>
              <a:t></a:t>
            </a:r>
            <a:r>
              <a:rPr lang="en-US" altLang="en-US" dirty="0"/>
              <a:t> and </a:t>
            </a:r>
            <a:r>
              <a:rPr lang="en-US" altLang="en-US" i="1" dirty="0"/>
              <a:t>n</a:t>
            </a:r>
            <a:r>
              <a:rPr lang="en-US" altLang="en-US" dirty="0"/>
              <a:t> children.</a:t>
            </a:r>
          </a:p>
          <a:p>
            <a:r>
              <a:rPr lang="en-US" altLang="en-US" dirty="0"/>
              <a:t>A leaf node has between </a:t>
            </a:r>
            <a:r>
              <a:rPr lang="en-US" altLang="en-US" dirty="0">
                <a:sym typeface="Symbol" panose="05050102010706020507" pitchFamily="18" charset="2"/>
              </a:rPr>
              <a:t></a:t>
            </a:r>
            <a:r>
              <a:rPr lang="en-US" altLang="en-US" dirty="0"/>
              <a:t>(</a:t>
            </a:r>
            <a:r>
              <a:rPr lang="en-US" altLang="en-US" i="1" dirty="0"/>
              <a:t>n</a:t>
            </a:r>
            <a:r>
              <a:rPr lang="en-US" altLang="en-US" dirty="0"/>
              <a:t>–1)/2</a:t>
            </a:r>
            <a:r>
              <a:rPr lang="en-US" altLang="en-US" dirty="0">
                <a:sym typeface="Symbol" panose="05050102010706020507" pitchFamily="18" charset="2"/>
              </a:rPr>
              <a:t></a:t>
            </a:r>
            <a:r>
              <a:rPr lang="en-US" altLang="en-US" dirty="0"/>
              <a:t> and </a:t>
            </a:r>
            <a:r>
              <a:rPr lang="en-US" altLang="en-US" i="1" dirty="0"/>
              <a:t>n</a:t>
            </a:r>
            <a:r>
              <a:rPr lang="en-US" altLang="en-US" dirty="0"/>
              <a:t>–1 values</a:t>
            </a:r>
          </a:p>
          <a:p>
            <a:r>
              <a:rPr lang="en-US" altLang="en-US" dirty="0"/>
              <a:t>Special cases: </a:t>
            </a:r>
          </a:p>
          <a:p>
            <a:pPr lvl="1"/>
            <a:r>
              <a:rPr lang="en-US" altLang="en-US" dirty="0"/>
              <a:t>If the root is not a leaf, it has at least 2 children.</a:t>
            </a:r>
          </a:p>
          <a:p>
            <a:pPr lvl="1"/>
            <a:r>
              <a:rPr lang="en-US" altLang="en-US" dirty="0"/>
              <a:t>If the root is a leaf (that is, there are no other nodes in the tree), it can have between 0 and (</a:t>
            </a:r>
            <a:r>
              <a:rPr lang="en-US" altLang="en-US" i="1" dirty="0"/>
              <a:t>n</a:t>
            </a:r>
            <a:r>
              <a:rPr lang="en-US" altLang="en-US" dirty="0"/>
              <a:t>–1) values.</a:t>
            </a:r>
          </a:p>
        </p:txBody>
      </p:sp>
      <p:sp>
        <p:nvSpPr>
          <p:cNvPr id="40964" name="Text Box 4">
            <a:extLst>
              <a:ext uri="{FF2B5EF4-FFF2-40B4-BE49-F238E27FC236}">
                <a16:creationId xmlns:a16="http://schemas.microsoft.com/office/drawing/2014/main" id="{50EC1053-5CAA-4B1C-B11A-D206AA5195D2}"/>
              </a:ext>
            </a:extLst>
          </p:cNvPr>
          <p:cNvSpPr txBox="1">
            <a:spLocks noChangeArrowheads="1"/>
          </p:cNvSpPr>
          <p:nvPr/>
        </p:nvSpPr>
        <p:spPr bwMode="auto">
          <a:xfrm>
            <a:off x="1753791" y="857046"/>
            <a:ext cx="495300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 B</a:t>
            </a:r>
            <a:r>
              <a:rPr kumimoji="0" lang="en-US" altLang="en-US" sz="1275" b="0" i="0" u="none" strike="noStrike" kern="1200" cap="none" spc="0" normalizeH="0" baseline="3000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-tree is a rooted tree satisfying the following properties:</a:t>
            </a:r>
          </a:p>
        </p:txBody>
      </p:sp>
    </p:spTree>
    <p:extLst>
      <p:ext uri="{BB962C8B-B14F-4D97-AF65-F5344CB8AC3E}">
        <p14:creationId xmlns:p14="http://schemas.microsoft.com/office/powerpoint/2010/main" val="9545731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a:extLst>
              <a:ext uri="{FF2B5EF4-FFF2-40B4-BE49-F238E27FC236}">
                <a16:creationId xmlns:a16="http://schemas.microsoft.com/office/drawing/2014/main" id="{68085FC6-4A92-4F65-BAF7-E4906F9897A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Node Structure</a:t>
            </a:r>
          </a:p>
        </p:txBody>
      </p:sp>
      <p:sp>
        <p:nvSpPr>
          <p:cNvPr id="43011" name="Rectangle 3">
            <a:extLst>
              <a:ext uri="{FF2B5EF4-FFF2-40B4-BE49-F238E27FC236}">
                <a16:creationId xmlns:a16="http://schemas.microsoft.com/office/drawing/2014/main" id="{5E2DF636-C20B-414E-A588-A610771C96EE}"/>
              </a:ext>
            </a:extLst>
          </p:cNvPr>
          <p:cNvSpPr>
            <a:spLocks noGrp="1" noChangeArrowheads="1"/>
          </p:cNvSpPr>
          <p:nvPr>
            <p:ph type="body" idx="1"/>
          </p:nvPr>
        </p:nvSpPr>
        <p:spPr>
          <a:xfrm>
            <a:off x="1719263" y="800747"/>
            <a:ext cx="5809790" cy="3947602"/>
          </a:xfrm>
        </p:spPr>
        <p:txBody>
          <a:bodyPr/>
          <a:lstStyle/>
          <a:p>
            <a:pPr>
              <a:tabLst>
                <a:tab pos="1241822" algn="l"/>
              </a:tabLst>
            </a:pPr>
            <a:r>
              <a:rPr lang="en-US" altLang="en-US" dirty="0"/>
              <a:t>Typical node</a:t>
            </a:r>
            <a:br>
              <a:rPr lang="en-US" altLang="en-US" dirty="0"/>
            </a:br>
            <a:br>
              <a:rPr lang="en-US" altLang="en-US" dirty="0"/>
            </a:br>
            <a:br>
              <a:rPr lang="en-US" altLang="en-US" dirty="0"/>
            </a:br>
            <a:endParaRPr lang="en-US" altLang="en-US" dirty="0"/>
          </a:p>
          <a:p>
            <a:pPr lvl="1">
              <a:tabLst>
                <a:tab pos="1241822" algn="l"/>
              </a:tabLst>
            </a:pPr>
            <a:r>
              <a:rPr lang="en-US" altLang="en-US" dirty="0"/>
              <a:t>K</a:t>
            </a:r>
            <a:r>
              <a:rPr lang="en-US" altLang="en-US" baseline="-25000" dirty="0"/>
              <a:t>i</a:t>
            </a:r>
            <a:r>
              <a:rPr lang="en-US" altLang="en-US" dirty="0"/>
              <a:t> are the search-key values </a:t>
            </a:r>
          </a:p>
          <a:p>
            <a:pPr lvl="1">
              <a:tabLst>
                <a:tab pos="1241822" algn="l"/>
              </a:tabLst>
            </a:pPr>
            <a:r>
              <a:rPr lang="en-US" altLang="en-US" dirty="0"/>
              <a:t>P</a:t>
            </a:r>
            <a:r>
              <a:rPr lang="en-US" altLang="en-US" baseline="-25000" dirty="0"/>
              <a:t>i</a:t>
            </a:r>
            <a:r>
              <a:rPr lang="en-US" altLang="en-US" dirty="0"/>
              <a:t> are pointers to children (for non-leaf nodes) or pointers to records or buckets of records (for leaf nodes).</a:t>
            </a:r>
          </a:p>
          <a:p>
            <a:pPr>
              <a:tabLst>
                <a:tab pos="1241822" algn="l"/>
              </a:tabLst>
            </a:pPr>
            <a:r>
              <a:rPr lang="en-US" altLang="en-US" dirty="0"/>
              <a:t>The search-keys in a node are ordered </a:t>
            </a:r>
          </a:p>
          <a:p>
            <a:pPr>
              <a:buNone/>
              <a:tabLst>
                <a:tab pos="1241822" algn="l"/>
              </a:tabLst>
            </a:pPr>
            <a:r>
              <a:rPr lang="en-US" altLang="en-US" dirty="0"/>
              <a:t>		 </a:t>
            </a:r>
            <a:r>
              <a:rPr lang="en-US" altLang="en-US" i="1" dirty="0"/>
              <a:t>K</a:t>
            </a:r>
            <a:r>
              <a:rPr lang="en-US" altLang="en-US" baseline="-25000" dirty="0"/>
              <a:t>1 </a:t>
            </a:r>
            <a:r>
              <a:rPr lang="en-US" altLang="en-US" dirty="0">
                <a:sym typeface="Symbol" panose="05050102010706020507" pitchFamily="18" charset="2"/>
              </a:rPr>
              <a:t>&lt;</a:t>
            </a:r>
            <a:r>
              <a:rPr lang="en-US" altLang="en-US" dirty="0"/>
              <a:t> </a:t>
            </a:r>
            <a:r>
              <a:rPr lang="en-US" altLang="en-US" i="1" dirty="0"/>
              <a:t>K</a:t>
            </a:r>
            <a:r>
              <a:rPr lang="en-US" altLang="en-US" baseline="-25000" dirty="0"/>
              <a:t>2 </a:t>
            </a:r>
            <a:r>
              <a:rPr lang="en-US" altLang="en-US" dirty="0">
                <a:sym typeface="Symbol" panose="05050102010706020507" pitchFamily="18" charset="2"/>
              </a:rPr>
              <a:t>&lt;</a:t>
            </a:r>
            <a:r>
              <a:rPr lang="en-US" altLang="en-US" dirty="0"/>
              <a:t> </a:t>
            </a:r>
            <a:r>
              <a:rPr lang="en-US" altLang="en-US" i="1" dirty="0"/>
              <a:t>K</a:t>
            </a:r>
            <a:r>
              <a:rPr lang="en-US" altLang="en-US" baseline="-25000" dirty="0"/>
              <a:t>3 </a:t>
            </a:r>
            <a:r>
              <a:rPr lang="en-US" altLang="en-US" dirty="0">
                <a:sym typeface="Symbol" panose="05050102010706020507" pitchFamily="18" charset="2"/>
              </a:rPr>
              <a:t>&lt;</a:t>
            </a:r>
            <a:r>
              <a:rPr lang="en-US" altLang="en-US" dirty="0"/>
              <a:t> </a:t>
            </a:r>
            <a:r>
              <a:rPr lang="en-US" altLang="en-US" i="1" dirty="0"/>
              <a:t>. . .</a:t>
            </a:r>
            <a:r>
              <a:rPr lang="en-US" altLang="en-US" baseline="-25000" dirty="0"/>
              <a:t> </a:t>
            </a:r>
            <a:r>
              <a:rPr lang="en-US" altLang="en-US" dirty="0">
                <a:sym typeface="Symbol" panose="05050102010706020507" pitchFamily="18" charset="2"/>
              </a:rPr>
              <a:t>&lt;</a:t>
            </a:r>
            <a:r>
              <a:rPr lang="en-US" altLang="en-US" dirty="0"/>
              <a:t> </a:t>
            </a:r>
            <a:r>
              <a:rPr lang="en-US" altLang="en-US" i="1" dirty="0" err="1"/>
              <a:t>K</a:t>
            </a:r>
            <a:r>
              <a:rPr lang="en-US" altLang="en-US" i="1" baseline="-25000" dirty="0" err="1"/>
              <a:t>n</a:t>
            </a:r>
            <a:r>
              <a:rPr lang="en-US" altLang="en-US" i="1" baseline="-25000" dirty="0"/>
              <a:t>–</a:t>
            </a:r>
            <a:r>
              <a:rPr lang="en-US" altLang="en-US" baseline="-25000" dirty="0"/>
              <a:t>1</a:t>
            </a:r>
          </a:p>
          <a:p>
            <a:pPr>
              <a:buNone/>
              <a:tabLst>
                <a:tab pos="1241822" algn="l"/>
              </a:tabLst>
            </a:pPr>
            <a:r>
              <a:rPr lang="en-US" altLang="en-US" baseline="-25000" dirty="0"/>
              <a:t>        </a:t>
            </a:r>
            <a:r>
              <a:rPr lang="en-US" altLang="en-US" dirty="0"/>
              <a:t>(Initially assume no duplicate keys, address duplicates later)</a:t>
            </a:r>
          </a:p>
          <a:p>
            <a:pPr>
              <a:buNone/>
              <a:tabLst>
                <a:tab pos="1241822" algn="l"/>
              </a:tabLst>
            </a:pPr>
            <a:endParaRPr lang="en-US" altLang="en-US" dirty="0"/>
          </a:p>
          <a:p>
            <a:pPr>
              <a:buNone/>
              <a:tabLst>
                <a:tab pos="1241822" algn="l"/>
              </a:tabLst>
            </a:pPr>
            <a:endParaRPr lang="en-US" altLang="en-US" dirty="0"/>
          </a:p>
          <a:p>
            <a:pPr>
              <a:buNone/>
              <a:tabLst>
                <a:tab pos="1241822" algn="l"/>
              </a:tabLst>
            </a:pPr>
            <a:endParaRPr lang="en-US" altLang="en-US" dirty="0"/>
          </a:p>
        </p:txBody>
      </p:sp>
      <p:pic>
        <p:nvPicPr>
          <p:cNvPr id="43012" name="Picture 6">
            <a:extLst>
              <a:ext uri="{FF2B5EF4-FFF2-40B4-BE49-F238E27FC236}">
                <a16:creationId xmlns:a16="http://schemas.microsoft.com/office/drawing/2014/main" id="{61F7658D-8529-4C17-B4AA-522328E48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03" y="1236048"/>
            <a:ext cx="4360068" cy="33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8735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DA511D-45A8-3141-AB44-47C307E78DA6}"/>
              </a:ext>
            </a:extLst>
          </p:cNvPr>
          <p:cNvSpPr>
            <a:spLocks noGrp="1"/>
          </p:cNvSpPr>
          <p:nvPr>
            <p:ph idx="1"/>
          </p:nvPr>
        </p:nvSpPr>
        <p:spPr/>
        <p:txBody>
          <a:bodyPr/>
          <a:lstStyle/>
          <a:p>
            <a:r>
              <a:rPr lang="en-US" dirty="0"/>
              <a:t>The previous schedule I published was:</a:t>
            </a:r>
          </a:p>
          <a:p>
            <a:pPr lvl="1"/>
            <a:r>
              <a:rPr lang="en-US" dirty="0"/>
              <a:t>Midterm: 20-MAR to 27-MAR.</a:t>
            </a:r>
          </a:p>
          <a:p>
            <a:pPr lvl="1"/>
            <a:r>
              <a:rPr lang="en-US" dirty="0"/>
              <a:t>HW3: 27-MAR to 09-APR.</a:t>
            </a:r>
          </a:p>
          <a:p>
            <a:pPr lvl="1"/>
            <a:r>
              <a:rPr lang="en-US" dirty="0"/>
              <a:t>HW4: 09-APR to 23-APR.</a:t>
            </a:r>
          </a:p>
          <a:p>
            <a:pPr lvl="1"/>
            <a:r>
              <a:rPr lang="en-US" dirty="0"/>
              <a:t>HW5: 24-APR to 03-MAY.</a:t>
            </a:r>
          </a:p>
          <a:p>
            <a:pPr lvl="1"/>
            <a:r>
              <a:rPr lang="en-US" dirty="0"/>
              <a:t>Final: 03-MAY to 10-MAY.</a:t>
            </a:r>
          </a:p>
          <a:p>
            <a:pPr lvl="1"/>
            <a:endParaRPr lang="en-US" dirty="0"/>
          </a:p>
          <a:p>
            <a:r>
              <a:rPr lang="en-US" dirty="0"/>
              <a:t>We will go to two more HWs, not 3.</a:t>
            </a:r>
            <a:br>
              <a:rPr lang="en-US" dirty="0"/>
            </a:br>
            <a:r>
              <a:rPr lang="en-US" dirty="0"/>
              <a:t>I will come up with a schedule this weekend.</a:t>
            </a:r>
          </a:p>
          <a:p>
            <a:endParaRPr lang="en-US" dirty="0"/>
          </a:p>
        </p:txBody>
      </p:sp>
      <p:sp>
        <p:nvSpPr>
          <p:cNvPr id="3" name="Title 2">
            <a:extLst>
              <a:ext uri="{FF2B5EF4-FFF2-40B4-BE49-F238E27FC236}">
                <a16:creationId xmlns:a16="http://schemas.microsoft.com/office/drawing/2014/main" id="{1EFDD732-04B2-FA49-96C5-458456A8C258}"/>
              </a:ext>
            </a:extLst>
          </p:cNvPr>
          <p:cNvSpPr>
            <a:spLocks noGrp="1"/>
          </p:cNvSpPr>
          <p:nvPr>
            <p:ph type="title"/>
          </p:nvPr>
        </p:nvSpPr>
        <p:spPr/>
        <p:txBody>
          <a:bodyPr/>
          <a:lstStyle/>
          <a:p>
            <a:r>
              <a:rPr lang="en-US" dirty="0"/>
              <a:t>Homework and Exams</a:t>
            </a:r>
          </a:p>
        </p:txBody>
      </p:sp>
      <p:sp>
        <p:nvSpPr>
          <p:cNvPr id="4" name="TextBox 3">
            <a:extLst>
              <a:ext uri="{FF2B5EF4-FFF2-40B4-BE49-F238E27FC236}">
                <a16:creationId xmlns:a16="http://schemas.microsoft.com/office/drawing/2014/main" id="{BC17A3AD-1CF2-0246-8984-EDF074A6F998}"/>
              </a:ext>
            </a:extLst>
          </p:cNvPr>
          <p:cNvSpPr txBox="1"/>
          <p:nvPr/>
        </p:nvSpPr>
        <p:spPr>
          <a:xfrm>
            <a:off x="5410200" y="895350"/>
            <a:ext cx="2993768" cy="1477328"/>
          </a:xfrm>
          <a:prstGeom prst="rect">
            <a:avLst/>
          </a:prstGeom>
          <a:noFill/>
        </p:spPr>
        <p:txBody>
          <a:bodyPr wrap="none" rtlCol="0">
            <a:spAutoFit/>
          </a:bodyPr>
          <a:lstStyle/>
          <a:p>
            <a:r>
              <a:rPr lang="en-US" dirty="0"/>
              <a:t>Dumping a HW on you now,</a:t>
            </a:r>
            <a:br>
              <a:rPr lang="en-US" dirty="0"/>
            </a:br>
            <a:r>
              <a:rPr lang="en-US" dirty="0"/>
              <a:t>right after the midterm would</a:t>
            </a:r>
            <a:br>
              <a:rPr lang="en-US" dirty="0"/>
            </a:br>
            <a:r>
              <a:rPr lang="en-US" dirty="0"/>
              <a:t>not have been very nice.</a:t>
            </a:r>
          </a:p>
          <a:p>
            <a:endParaRPr lang="en-US" dirty="0"/>
          </a:p>
          <a:p>
            <a:r>
              <a:rPr lang="en-US" dirty="0"/>
              <a:t>You need a break.</a:t>
            </a:r>
          </a:p>
        </p:txBody>
      </p:sp>
      <p:cxnSp>
        <p:nvCxnSpPr>
          <p:cNvPr id="6" name="Straight Arrow Connector 5">
            <a:extLst>
              <a:ext uri="{FF2B5EF4-FFF2-40B4-BE49-F238E27FC236}">
                <a16:creationId xmlns:a16="http://schemas.microsoft.com/office/drawing/2014/main" id="{C4F0900C-2B30-9E47-880D-B4648F338584}"/>
              </a:ext>
            </a:extLst>
          </p:cNvPr>
          <p:cNvCxnSpPr>
            <a:stCxn id="4" idx="1"/>
          </p:cNvCxnSpPr>
          <p:nvPr/>
        </p:nvCxnSpPr>
        <p:spPr>
          <a:xfrm flipH="1" flipV="1">
            <a:off x="3429000" y="1504950"/>
            <a:ext cx="1981200" cy="1290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4349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a:extLst>
              <a:ext uri="{FF2B5EF4-FFF2-40B4-BE49-F238E27FC236}">
                <a16:creationId xmlns:a16="http://schemas.microsoft.com/office/drawing/2014/main" id="{30825248-ECF3-42B1-B321-CDFB41005F4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5059" name="Rectangle 3">
            <a:extLst>
              <a:ext uri="{FF2B5EF4-FFF2-40B4-BE49-F238E27FC236}">
                <a16:creationId xmlns:a16="http://schemas.microsoft.com/office/drawing/2014/main" id="{33B428D0-E1FF-4080-8E20-A5CE39542436}"/>
              </a:ext>
            </a:extLst>
          </p:cNvPr>
          <p:cNvSpPr>
            <a:spLocks noGrp="1" noChangeArrowheads="1"/>
          </p:cNvSpPr>
          <p:nvPr>
            <p:ph type="body" idx="1"/>
          </p:nvPr>
        </p:nvSpPr>
        <p:spPr>
          <a:xfrm>
            <a:off x="1775535" y="1191816"/>
            <a:ext cx="5950432" cy="3657600"/>
          </a:xfrm>
        </p:spPr>
        <p:txBody>
          <a:bodyPr/>
          <a:lstStyle/>
          <a:p>
            <a:r>
              <a:rPr lang="en-US" altLang="en-US" dirty="0"/>
              <a:t>For </a:t>
            </a:r>
            <a:r>
              <a:rPr lang="en-US" altLang="en-US" i="1" dirty="0" err="1"/>
              <a:t>i</a:t>
            </a:r>
            <a:r>
              <a:rPr lang="en-US" altLang="en-US" dirty="0"/>
              <a:t> = 1, 2, . . ., </a:t>
            </a:r>
            <a:r>
              <a:rPr lang="en-US" altLang="en-US" i="1" dirty="0"/>
              <a:t>n–</a:t>
            </a:r>
            <a:r>
              <a:rPr lang="en-US" altLang="en-US" dirty="0"/>
              <a:t>1, pointer </a:t>
            </a:r>
            <a:r>
              <a:rPr lang="en-US" altLang="en-US" i="1" dirty="0"/>
              <a:t>P</a:t>
            </a:r>
            <a:r>
              <a:rPr lang="en-US" altLang="en-US" i="1" baseline="-25000" dirty="0"/>
              <a:t>i</a:t>
            </a:r>
            <a:r>
              <a:rPr lang="en-US" altLang="en-US" dirty="0"/>
              <a:t> points to a file record with search-key value </a:t>
            </a:r>
            <a:r>
              <a:rPr lang="en-US" altLang="en-US" i="1" dirty="0"/>
              <a:t>K</a:t>
            </a:r>
            <a:r>
              <a:rPr lang="en-US" altLang="en-US" i="1" baseline="-25000" dirty="0"/>
              <a:t>i</a:t>
            </a:r>
            <a:r>
              <a:rPr lang="en-US" altLang="en-US" dirty="0"/>
              <a:t>, </a:t>
            </a:r>
          </a:p>
          <a:p>
            <a:r>
              <a:rPr lang="en-US" altLang="en-US" dirty="0"/>
              <a:t>If </a:t>
            </a:r>
            <a:r>
              <a:rPr lang="en-US" altLang="en-US" i="1" dirty="0"/>
              <a:t>L</a:t>
            </a:r>
            <a:r>
              <a:rPr lang="en-US" altLang="en-US" i="1" baseline="-25000" dirty="0"/>
              <a:t>i</a:t>
            </a:r>
            <a:r>
              <a:rPr lang="en-US" altLang="en-US" i="1" dirty="0"/>
              <a:t>, </a:t>
            </a:r>
            <a:r>
              <a:rPr lang="en-US" altLang="en-US" i="1" dirty="0" err="1"/>
              <a:t>L</a:t>
            </a:r>
            <a:r>
              <a:rPr lang="en-US" altLang="en-US" i="1" baseline="-25000" dirty="0" err="1"/>
              <a:t>j</a:t>
            </a:r>
            <a:r>
              <a:rPr lang="en-US" altLang="en-US" dirty="0"/>
              <a:t> are leaf nodes and </a:t>
            </a:r>
            <a:r>
              <a:rPr lang="en-US" altLang="en-US" i="1" dirty="0" err="1"/>
              <a:t>i</a:t>
            </a:r>
            <a:r>
              <a:rPr lang="en-US" altLang="en-US" i="1" dirty="0"/>
              <a:t> </a:t>
            </a:r>
            <a:r>
              <a:rPr lang="en-US" altLang="en-US" dirty="0"/>
              <a:t>&lt; </a:t>
            </a:r>
            <a:r>
              <a:rPr lang="en-US" altLang="en-US" i="1" dirty="0"/>
              <a:t>j, L</a:t>
            </a:r>
            <a:r>
              <a:rPr lang="en-US" altLang="en-US" i="1" baseline="-25000" dirty="0"/>
              <a:t>i</a:t>
            </a:r>
            <a:r>
              <a:rPr lang="ja-JP" altLang="en-US" dirty="0"/>
              <a:t>’</a:t>
            </a:r>
            <a:r>
              <a:rPr lang="en-US" altLang="ja-JP" dirty="0"/>
              <a:t>s search-key values are less than or equal to </a:t>
            </a:r>
            <a:r>
              <a:rPr lang="en-US" altLang="ja-JP" i="1" dirty="0" err="1"/>
              <a:t>L</a:t>
            </a:r>
            <a:r>
              <a:rPr lang="en-US" altLang="ja-JP" i="1" baseline="-25000" dirty="0" err="1"/>
              <a:t>j</a:t>
            </a:r>
            <a:r>
              <a:rPr lang="ja-JP" altLang="en-US" dirty="0"/>
              <a:t>’</a:t>
            </a:r>
            <a:r>
              <a:rPr lang="en-US" altLang="ja-JP" dirty="0"/>
              <a:t>s search-key values</a:t>
            </a:r>
          </a:p>
          <a:p>
            <a:r>
              <a:rPr lang="en-US" altLang="en-US" i="1" dirty="0" err="1"/>
              <a:t>P</a:t>
            </a:r>
            <a:r>
              <a:rPr lang="en-US" altLang="en-US" i="1" baseline="-25000" dirty="0" err="1"/>
              <a:t>n</a:t>
            </a:r>
            <a:r>
              <a:rPr lang="en-US" altLang="en-US" dirty="0"/>
              <a:t> points to next leaf node in search-key order</a:t>
            </a:r>
          </a:p>
        </p:txBody>
      </p:sp>
      <p:sp>
        <p:nvSpPr>
          <p:cNvPr id="45060" name="Text Box 4">
            <a:extLst>
              <a:ext uri="{FF2B5EF4-FFF2-40B4-BE49-F238E27FC236}">
                <a16:creationId xmlns:a16="http://schemas.microsoft.com/office/drawing/2014/main" id="{76855706-2897-4A1C-BB15-612E6E125592}"/>
              </a:ext>
            </a:extLst>
          </p:cNvPr>
          <p:cNvSpPr txBox="1">
            <a:spLocks noChangeArrowheads="1"/>
          </p:cNvSpPr>
          <p:nvPr/>
        </p:nvSpPr>
        <p:spPr bwMode="auto">
          <a:xfrm>
            <a:off x="1775535" y="859739"/>
            <a:ext cx="234233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Properties of a leaf node:</a:t>
            </a:r>
          </a:p>
        </p:txBody>
      </p:sp>
      <p:grpSp>
        <p:nvGrpSpPr>
          <p:cNvPr id="45061" name="Group 7">
            <a:extLst>
              <a:ext uri="{FF2B5EF4-FFF2-40B4-BE49-F238E27FC236}">
                <a16:creationId xmlns:a16="http://schemas.microsoft.com/office/drawing/2014/main" id="{0ABF95CC-E6C9-439C-8C6C-8B69BDB3EC8C}"/>
              </a:ext>
            </a:extLst>
          </p:cNvPr>
          <p:cNvGrpSpPr>
            <a:grpSpLocks/>
          </p:cNvGrpSpPr>
          <p:nvPr/>
        </p:nvGrpSpPr>
        <p:grpSpPr bwMode="auto">
          <a:xfrm>
            <a:off x="1968104" y="2289190"/>
            <a:ext cx="5629275" cy="2471738"/>
            <a:chOff x="961" y="2239"/>
            <a:chExt cx="4527" cy="1961"/>
          </a:xfrm>
        </p:grpSpPr>
        <p:pic>
          <p:nvPicPr>
            <p:cNvPr id="45062" name="Picture 8">
              <a:extLst>
                <a:ext uri="{FF2B5EF4-FFF2-40B4-BE49-F238E27FC236}">
                  <a16:creationId xmlns:a16="http://schemas.microsoft.com/office/drawing/2014/main" id="{012C4B4A-CC70-4617-8C41-85390F390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a:extLst>
                <a:ext uri="{FF2B5EF4-FFF2-40B4-BE49-F238E27FC236}">
                  <a16:creationId xmlns:a16="http://schemas.microsoft.com/office/drawing/2014/main" id="{7BD2BFE1-0AF9-488E-85E2-AE4A1033A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472431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0977D842-A55D-45FB-A569-781D6F374B75}"/>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Non-Leaf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7107" name="Rectangle 3">
            <a:extLst>
              <a:ext uri="{FF2B5EF4-FFF2-40B4-BE49-F238E27FC236}">
                <a16:creationId xmlns:a16="http://schemas.microsoft.com/office/drawing/2014/main" id="{522285B4-4C44-43C2-9590-DFD402152A18}"/>
              </a:ext>
            </a:extLst>
          </p:cNvPr>
          <p:cNvSpPr>
            <a:spLocks noGrp="1" noChangeArrowheads="1"/>
          </p:cNvSpPr>
          <p:nvPr>
            <p:ph type="body" idx="1"/>
          </p:nvPr>
        </p:nvSpPr>
        <p:spPr>
          <a:xfrm>
            <a:off x="1719263" y="800747"/>
            <a:ext cx="5809790" cy="3947602"/>
          </a:xfrm>
        </p:spPr>
        <p:txBody>
          <a:bodyPr/>
          <a:lstStyle/>
          <a:p>
            <a:r>
              <a:rPr lang="en-US" altLang="en-US" dirty="0"/>
              <a:t>Non leaf nodes form a multi-level sparse index on the leaf nodes.  For a non-leaf node with </a:t>
            </a:r>
            <a:r>
              <a:rPr lang="en-US" altLang="en-US" i="1" dirty="0"/>
              <a:t>m</a:t>
            </a:r>
            <a:r>
              <a:rPr lang="en-US" altLang="en-US" dirty="0"/>
              <a:t> pointers:</a:t>
            </a:r>
          </a:p>
          <a:p>
            <a:pPr lvl="1"/>
            <a:r>
              <a:rPr lang="en-US" altLang="en-US" dirty="0"/>
              <a:t>All the search-keys in the subtree to which </a:t>
            </a:r>
            <a:r>
              <a:rPr lang="en-US" altLang="en-US" i="1" dirty="0"/>
              <a:t>P</a:t>
            </a:r>
            <a:r>
              <a:rPr lang="en-US" altLang="en-US" baseline="-25000" dirty="0"/>
              <a:t>1</a:t>
            </a:r>
            <a:r>
              <a:rPr lang="en-US" altLang="en-US" dirty="0"/>
              <a:t> points are less than </a:t>
            </a:r>
            <a:r>
              <a:rPr lang="en-US" altLang="en-US" i="1" dirty="0"/>
              <a:t>K</a:t>
            </a:r>
            <a:r>
              <a:rPr lang="en-US" altLang="en-US" baseline="-25000" dirty="0"/>
              <a:t>1 </a:t>
            </a:r>
            <a:endParaRPr lang="en-US" altLang="en-US" dirty="0"/>
          </a:p>
          <a:p>
            <a:pPr lvl="1"/>
            <a:r>
              <a:rPr lang="en-US" altLang="en-US" dirty="0"/>
              <a:t>For 2 </a:t>
            </a:r>
            <a:r>
              <a:rPr lang="en-US" altLang="en-US"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 </a:t>
            </a:r>
            <a:r>
              <a:rPr lang="en-US" altLang="en-US" i="1" dirty="0">
                <a:sym typeface="Symbol" panose="05050102010706020507" pitchFamily="18" charset="2"/>
              </a:rPr>
              <a:t>n </a:t>
            </a:r>
            <a:r>
              <a:rPr lang="en-US" altLang="en-US" dirty="0">
                <a:sym typeface="Symbol" panose="05050102010706020507" pitchFamily="18" charset="2"/>
              </a:rPr>
              <a:t>– 1, all the search-keys in the subtree to which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points have values greater than or equal to </a:t>
            </a:r>
            <a:r>
              <a:rPr lang="en-US" altLang="en-US" i="1" dirty="0">
                <a:sym typeface="Symbol" panose="05050102010706020507" pitchFamily="18" charset="2"/>
              </a:rPr>
              <a:t>K</a:t>
            </a:r>
            <a:r>
              <a:rPr lang="en-US" altLang="en-US" i="1" baseline="-25000" dirty="0">
                <a:sym typeface="Symbol" panose="05050102010706020507" pitchFamily="18" charset="2"/>
              </a:rPr>
              <a:t>i</a:t>
            </a:r>
            <a:r>
              <a:rPr lang="en-US" altLang="en-US" baseline="-25000" dirty="0">
                <a:sym typeface="Symbol" panose="05050102010706020507" pitchFamily="18" charset="2"/>
              </a:rPr>
              <a:t>–1</a:t>
            </a:r>
            <a:r>
              <a:rPr lang="en-US" altLang="en-US" dirty="0">
                <a:sym typeface="Symbol" panose="05050102010706020507" pitchFamily="18" charset="2"/>
              </a:rPr>
              <a:t> and less than </a:t>
            </a:r>
            <a:r>
              <a:rPr lang="en-US" altLang="en-US" i="1" dirty="0">
                <a:sym typeface="Symbol" panose="05050102010706020507" pitchFamily="18" charset="2"/>
              </a:rPr>
              <a:t>K</a:t>
            </a:r>
            <a:r>
              <a:rPr lang="en-US" altLang="en-US" i="1" baseline="-25000" dirty="0">
                <a:sym typeface="Symbol" panose="05050102010706020507" pitchFamily="18" charset="2"/>
              </a:rPr>
              <a:t>i </a:t>
            </a:r>
          </a:p>
          <a:p>
            <a:pPr lvl="1"/>
            <a:r>
              <a:rPr lang="en-US" altLang="en-US" dirty="0">
                <a:sym typeface="Symbol" panose="05050102010706020507" pitchFamily="18" charset="2"/>
              </a:rPr>
              <a:t>All the search-keys in the subtree to which </a:t>
            </a:r>
            <a:r>
              <a:rPr lang="en-US" altLang="en-US" i="1" dirty="0" err="1">
                <a:sym typeface="Symbol" panose="05050102010706020507" pitchFamily="18" charset="2"/>
              </a:rPr>
              <a:t>P</a:t>
            </a:r>
            <a:r>
              <a:rPr lang="en-US" altLang="en-US" i="1" baseline="-25000" dirty="0" err="1">
                <a:sym typeface="Symbol" panose="05050102010706020507" pitchFamily="18" charset="2"/>
              </a:rPr>
              <a:t>n</a:t>
            </a:r>
            <a:r>
              <a:rPr lang="en-US" altLang="en-US" dirty="0">
                <a:sym typeface="Symbol" panose="05050102010706020507" pitchFamily="18" charset="2"/>
              </a:rPr>
              <a:t> points have values greater than or equal to </a:t>
            </a:r>
            <a:r>
              <a:rPr lang="en-US" altLang="en-US" i="1" dirty="0" err="1">
                <a:sym typeface="Symbol" panose="05050102010706020507" pitchFamily="18" charset="2"/>
              </a:rPr>
              <a:t>K</a:t>
            </a:r>
            <a:r>
              <a:rPr lang="en-US" altLang="en-US" i="1" baseline="-25000" dirty="0" err="1">
                <a:sym typeface="Symbol" panose="05050102010706020507" pitchFamily="18" charset="2"/>
              </a:rPr>
              <a:t>n</a:t>
            </a:r>
            <a:r>
              <a:rPr lang="en-US" altLang="en-US" baseline="-25000" dirty="0">
                <a:sym typeface="Symbol" panose="05050102010706020507" pitchFamily="18" charset="2"/>
              </a:rPr>
              <a:t>–1</a:t>
            </a:r>
            <a:endParaRPr lang="en-US" altLang="en-US" dirty="0">
              <a:sym typeface="Symbol" panose="05050102010706020507" pitchFamily="18" charset="2"/>
            </a:endParaRPr>
          </a:p>
          <a:p>
            <a:pPr lvl="1"/>
            <a:r>
              <a:rPr lang="en-US" altLang="en-US" dirty="0">
                <a:sym typeface="Symbol" panose="05050102010706020507" pitchFamily="18" charset="2"/>
              </a:rPr>
              <a:t>General structure</a:t>
            </a:r>
          </a:p>
        </p:txBody>
      </p:sp>
      <p:pic>
        <p:nvPicPr>
          <p:cNvPr id="47108" name="Picture 6">
            <a:extLst>
              <a:ext uri="{FF2B5EF4-FFF2-40B4-BE49-F238E27FC236}">
                <a16:creationId xmlns:a16="http://schemas.microsoft.com/office/drawing/2014/main" id="{62FC7E36-0E9F-4C04-A7DA-9617738A4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26" y="2813001"/>
            <a:ext cx="3860371" cy="2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53891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a:extLst>
              <a:ext uri="{FF2B5EF4-FFF2-40B4-BE49-F238E27FC236}">
                <a16:creationId xmlns:a16="http://schemas.microsoft.com/office/drawing/2014/main" id="{32E1A6C6-86FE-48FF-AA43-AFD7CE8AD8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a:t>
            </a:r>
          </a:p>
        </p:txBody>
      </p:sp>
      <p:sp>
        <p:nvSpPr>
          <p:cNvPr id="48131" name="Rectangle 3">
            <a:extLst>
              <a:ext uri="{FF2B5EF4-FFF2-40B4-BE49-F238E27FC236}">
                <a16:creationId xmlns:a16="http://schemas.microsoft.com/office/drawing/2014/main" id="{F1965228-E904-49E0-AF36-1FD378CB67E5}"/>
              </a:ext>
            </a:extLst>
          </p:cNvPr>
          <p:cNvSpPr>
            <a:spLocks noGrp="1" noChangeArrowheads="1"/>
          </p:cNvSpPr>
          <p:nvPr>
            <p:ph type="body" idx="1"/>
          </p:nvPr>
        </p:nvSpPr>
        <p:spPr>
          <a:xfrm>
            <a:off x="1794274" y="988209"/>
            <a:ext cx="5210173" cy="3190885"/>
          </a:xfrm>
        </p:spPr>
        <p:txBody>
          <a:bodyPr/>
          <a:lstStyle/>
          <a:p>
            <a:r>
              <a:rPr kumimoji="0" lang="en-US" altLang="en-US" dirty="0"/>
              <a:t>B</a:t>
            </a:r>
            <a:r>
              <a:rPr kumimoji="0" lang="en-US" altLang="en-US" baseline="30000" dirty="0"/>
              <a:t>+</a:t>
            </a:r>
            <a:r>
              <a:rPr kumimoji="0" lang="en-US" altLang="en-US" dirty="0"/>
              <a:t>-tree for </a:t>
            </a:r>
            <a:r>
              <a:rPr kumimoji="0" lang="en-US" altLang="en-US" i="1" dirty="0"/>
              <a:t>instructor </a:t>
            </a:r>
            <a:r>
              <a:rPr kumimoji="0" lang="en-US" altLang="en-US" dirty="0"/>
              <a:t>file (</a:t>
            </a:r>
            <a:r>
              <a:rPr kumimoji="0" lang="en-US" altLang="en-US" i="1" dirty="0"/>
              <a:t>n</a:t>
            </a:r>
            <a:r>
              <a:rPr kumimoji="0" lang="en-US" altLang="en-US" dirty="0"/>
              <a:t> = 6)</a:t>
            </a:r>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Leaf nodes must have between 3 and 5 values </a:t>
            </a:r>
            <a:br>
              <a:rPr lang="en-US" altLang="en-US" dirty="0"/>
            </a:b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–1)/2 and </a:t>
            </a:r>
            <a:r>
              <a:rPr lang="en-US" altLang="en-US" i="1" dirty="0">
                <a:sym typeface="Symbol" panose="05050102010706020507" pitchFamily="18" charset="2"/>
              </a:rPr>
              <a:t>n </a:t>
            </a:r>
            <a:r>
              <a:rPr lang="en-US" altLang="en-US" dirty="0">
                <a:sym typeface="Symbol" panose="05050102010706020507" pitchFamily="18" charset="2"/>
              </a:rPr>
              <a:t>–1, with </a:t>
            </a:r>
            <a:r>
              <a:rPr lang="en-US" altLang="en-US" i="1" dirty="0">
                <a:sym typeface="Symbol" panose="05050102010706020507" pitchFamily="18" charset="2"/>
              </a:rPr>
              <a:t>n</a:t>
            </a:r>
            <a:r>
              <a:rPr lang="en-US" altLang="en-US" dirty="0">
                <a:sym typeface="Symbol" panose="05050102010706020507" pitchFamily="18" charset="2"/>
              </a:rPr>
              <a:t> = 6).</a:t>
            </a:r>
          </a:p>
          <a:p>
            <a:r>
              <a:rPr lang="en-US" altLang="en-US" dirty="0">
                <a:sym typeface="Symbol" panose="05050102010706020507" pitchFamily="18" charset="2"/>
              </a:rPr>
              <a:t>Non-leaf nodes other than root must have between 3 and 6 children </a:t>
            </a: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and </a:t>
            </a:r>
            <a:r>
              <a:rPr lang="en-US" altLang="en-US" i="1" dirty="0">
                <a:sym typeface="Symbol" panose="05050102010706020507" pitchFamily="18" charset="2"/>
              </a:rPr>
              <a:t>n </a:t>
            </a:r>
            <a:r>
              <a:rPr lang="en-US" altLang="en-US" dirty="0">
                <a:sym typeface="Symbol" panose="05050102010706020507" pitchFamily="18" charset="2"/>
              </a:rPr>
              <a:t>with </a:t>
            </a:r>
            <a:r>
              <a:rPr lang="en-US" altLang="en-US" i="1" dirty="0">
                <a:sym typeface="Symbol" panose="05050102010706020507" pitchFamily="18" charset="2"/>
              </a:rPr>
              <a:t>n</a:t>
            </a:r>
            <a:r>
              <a:rPr lang="en-US" altLang="en-US" dirty="0">
                <a:sym typeface="Symbol" panose="05050102010706020507" pitchFamily="18" charset="2"/>
              </a:rPr>
              <a:t> =6).</a:t>
            </a:r>
          </a:p>
          <a:p>
            <a:r>
              <a:rPr lang="en-US" altLang="en-US" dirty="0">
                <a:sym typeface="Symbol" panose="05050102010706020507" pitchFamily="18" charset="2"/>
              </a:rPr>
              <a:t>Root must have at least 2 children.</a:t>
            </a:r>
          </a:p>
        </p:txBody>
      </p:sp>
      <p:pic>
        <p:nvPicPr>
          <p:cNvPr id="48133" name="Picture 6">
            <a:extLst>
              <a:ext uri="{FF2B5EF4-FFF2-40B4-BE49-F238E27FC236}">
                <a16:creationId xmlns:a16="http://schemas.microsoft.com/office/drawing/2014/main" id="{33F38C9F-4795-45E8-AC13-8552F375D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931" y="1419218"/>
            <a:ext cx="6405563"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8081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a:extLst>
              <a:ext uri="{FF2B5EF4-FFF2-40B4-BE49-F238E27FC236}">
                <a16:creationId xmlns:a16="http://schemas.microsoft.com/office/drawing/2014/main" id="{2236C35C-12A7-41B6-BCCD-455129331DC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Observations about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61442" name="Rectangle 3">
            <a:extLst>
              <a:ext uri="{FF2B5EF4-FFF2-40B4-BE49-F238E27FC236}">
                <a16:creationId xmlns:a16="http://schemas.microsoft.com/office/drawing/2014/main" id="{30320B58-A814-4C25-9DB6-EE325318540C}"/>
              </a:ext>
            </a:extLst>
          </p:cNvPr>
          <p:cNvSpPr>
            <a:spLocks noGrp="1" noChangeArrowheads="1"/>
          </p:cNvSpPr>
          <p:nvPr>
            <p:ph type="body" idx="1"/>
          </p:nvPr>
        </p:nvSpPr>
        <p:spPr>
          <a:xfrm>
            <a:off x="1719263" y="800747"/>
            <a:ext cx="5809790" cy="3947602"/>
          </a:xfrm>
        </p:spPr>
        <p:txBody>
          <a:bodyPr/>
          <a:lstStyle/>
          <a:p>
            <a:r>
              <a:rPr lang="en-US" altLang="en-US" dirty="0"/>
              <a:t>Since the inter-node connections are done by pointers, </a:t>
            </a:r>
            <a:r>
              <a:rPr lang="ja-JP" altLang="en-US" dirty="0"/>
              <a:t>“</a:t>
            </a:r>
            <a:r>
              <a:rPr lang="en-US" altLang="ja-JP" dirty="0"/>
              <a:t>logically</a:t>
            </a:r>
            <a:r>
              <a:rPr lang="ja-JP" altLang="en-US" dirty="0"/>
              <a:t>”</a:t>
            </a:r>
            <a:r>
              <a:rPr lang="en-US" altLang="ja-JP" dirty="0"/>
              <a:t> close blocks need not be </a:t>
            </a:r>
            <a:r>
              <a:rPr lang="ja-JP" altLang="en-US" dirty="0"/>
              <a:t>“</a:t>
            </a:r>
            <a:r>
              <a:rPr lang="en-US" altLang="ja-JP" dirty="0"/>
              <a:t>physically</a:t>
            </a:r>
            <a:r>
              <a:rPr lang="ja-JP" altLang="en-US" dirty="0"/>
              <a:t>”</a:t>
            </a:r>
            <a:r>
              <a:rPr lang="en-US" altLang="ja-JP" dirty="0"/>
              <a:t> close.</a:t>
            </a:r>
          </a:p>
          <a:p>
            <a:r>
              <a:rPr lang="en-US" altLang="en-US" dirty="0"/>
              <a:t>The non-leaf levels of the B</a:t>
            </a:r>
            <a:r>
              <a:rPr lang="en-US" altLang="en-US" baseline="30000" dirty="0"/>
              <a:t>+</a:t>
            </a:r>
            <a:r>
              <a:rPr lang="en-US" altLang="en-US" dirty="0"/>
              <a:t>-tree form a hierarchy of sparse indices.</a:t>
            </a:r>
          </a:p>
          <a:p>
            <a:r>
              <a:rPr lang="en-US" altLang="en-US" dirty="0"/>
              <a:t>The B</a:t>
            </a:r>
            <a:r>
              <a:rPr lang="en-US" altLang="en-US" baseline="30000" dirty="0"/>
              <a:t>+</a:t>
            </a:r>
            <a:r>
              <a:rPr lang="en-US" altLang="en-US" dirty="0"/>
              <a:t>-tree contains a relatively small number of levels</a:t>
            </a:r>
          </a:p>
          <a:p>
            <a:pPr lvl="2"/>
            <a:r>
              <a:rPr lang="en-US" altLang="en-US" dirty="0"/>
              <a:t>Level below root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a:t>
            </a:r>
            <a:r>
              <a:rPr lang="en-US" altLang="en-US" dirty="0"/>
              <a:t>values</a:t>
            </a:r>
          </a:p>
          <a:p>
            <a:pPr lvl="2"/>
            <a:r>
              <a:rPr lang="en-US" altLang="en-US" dirty="0"/>
              <a:t>Next level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 </a:t>
            </a:r>
            <a:r>
              <a:rPr lang="en-US" altLang="en-US" dirty="0"/>
              <a:t>n/2</a:t>
            </a:r>
            <a:r>
              <a:rPr lang="en-US" altLang="en-US" dirty="0">
                <a:sym typeface="Symbol" panose="05050102010706020507" pitchFamily="18" charset="2"/>
              </a:rPr>
              <a:t></a:t>
            </a:r>
            <a:r>
              <a:rPr lang="en-US" altLang="en-US" dirty="0"/>
              <a:t> values</a:t>
            </a:r>
          </a:p>
          <a:p>
            <a:pPr lvl="2"/>
            <a:r>
              <a:rPr lang="en-US" altLang="en-US" dirty="0"/>
              <a:t>.. etc.</a:t>
            </a:r>
          </a:p>
          <a:p>
            <a:pPr lvl="1"/>
            <a:r>
              <a:rPr lang="en-US" altLang="en-US" dirty="0"/>
              <a:t>If there are </a:t>
            </a:r>
            <a:r>
              <a:rPr lang="en-US" altLang="en-US" i="1" dirty="0"/>
              <a:t>K</a:t>
            </a:r>
            <a:r>
              <a:rPr lang="en-US" altLang="en-US" dirty="0"/>
              <a:t> search-key values in the file, the tree height is no more than </a:t>
            </a:r>
            <a:r>
              <a:rPr lang="en-US" altLang="en-US" dirty="0">
                <a:sym typeface="Symbol" panose="05050102010706020507" pitchFamily="18" charset="2"/>
              </a:rPr>
              <a:t> </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endParaRPr lang="en-US" altLang="en-US" dirty="0"/>
          </a:p>
          <a:p>
            <a:pPr lvl="1"/>
            <a:r>
              <a:rPr lang="en-US" altLang="en-US" dirty="0"/>
              <a:t>thus searches can be conducted efficiently.</a:t>
            </a:r>
          </a:p>
          <a:p>
            <a:r>
              <a:rPr lang="en-US" altLang="en-US" dirty="0"/>
              <a:t>Insertions and deletions to the main file can be handled efficiently, as the index can be restructured in logarithmic time (as we shall see).</a:t>
            </a:r>
          </a:p>
        </p:txBody>
      </p:sp>
    </p:spTree>
    <p:extLst>
      <p:ext uri="{BB962C8B-B14F-4D97-AF65-F5344CB8AC3E}">
        <p14:creationId xmlns:p14="http://schemas.microsoft.com/office/powerpoint/2010/main" val="4180939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1333500" y="1657350"/>
            <a:ext cx="647700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www.cs.usfca.edu</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galles</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/visualization/</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BPlusTree.html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70662396"/>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3618886" y="2118917"/>
            <a:ext cx="2581892" cy="611629"/>
          </a:xfrm>
        </p:spPr>
        <p:txBody>
          <a:bodyPr/>
          <a:lstStyle/>
          <a:p>
            <a:pPr marL="0" indent="0">
              <a:buNone/>
            </a:pPr>
            <a:r>
              <a:rPr lang="en-US" altLang="en-US" sz="2400" b="1" dirty="0">
                <a:solidFill>
                  <a:srgbClr val="002060"/>
                </a:solidFill>
                <a:effectLst>
                  <a:outerShdw blurRad="38100" dist="38100" dir="2700000" algn="tl">
                    <a:srgbClr val="DDDDDD"/>
                  </a:outerShdw>
                </a:effectLst>
                <a:latin typeface="+mj-lt"/>
              </a:rPr>
              <a:t>Hashing</a:t>
            </a:r>
            <a:endParaRPr lang="en-IN" sz="2400" b="1" dirty="0">
              <a:solidFill>
                <a:srgbClr val="002060"/>
              </a:solidFill>
              <a:effectLst>
                <a:outerShdw blurRad="38100" dist="38100" dir="2700000" algn="tl">
                  <a:srgbClr val="DDDDDD"/>
                </a:outerShdw>
              </a:effectLst>
              <a:latin typeface="+mj-lt"/>
            </a:endParaRPr>
          </a:p>
        </p:txBody>
      </p:sp>
    </p:spTree>
    <p:extLst>
      <p:ext uri="{BB962C8B-B14F-4D97-AF65-F5344CB8AC3E}">
        <p14:creationId xmlns:p14="http://schemas.microsoft.com/office/powerpoint/2010/main" val="25334965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a:extLst>
              <a:ext uri="{FF2B5EF4-FFF2-40B4-BE49-F238E27FC236}">
                <a16:creationId xmlns:a16="http://schemas.microsoft.com/office/drawing/2014/main" id="{52FD36A4-F39A-4F81-86BF-A9A0BC6C741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Static Hashing</a:t>
            </a:r>
          </a:p>
        </p:txBody>
      </p:sp>
      <p:sp>
        <p:nvSpPr>
          <p:cNvPr id="104451" name="Rectangle 3">
            <a:extLst>
              <a:ext uri="{FF2B5EF4-FFF2-40B4-BE49-F238E27FC236}">
                <a16:creationId xmlns:a16="http://schemas.microsoft.com/office/drawing/2014/main" id="{E38D9A33-26FC-4A62-AD5F-F72CC746C29B}"/>
              </a:ext>
            </a:extLst>
          </p:cNvPr>
          <p:cNvSpPr>
            <a:spLocks noGrp="1" noChangeArrowheads="1"/>
          </p:cNvSpPr>
          <p:nvPr>
            <p:ph type="body" idx="1"/>
          </p:nvPr>
        </p:nvSpPr>
        <p:spPr>
          <a:xfrm>
            <a:off x="1775534" y="893675"/>
            <a:ext cx="5521807" cy="3103959"/>
          </a:xfrm>
        </p:spPr>
        <p:txBody>
          <a:bodyPr/>
          <a:lstStyle/>
          <a:p>
            <a:r>
              <a:rPr lang="en-US" altLang="en-US" dirty="0"/>
              <a:t>A </a:t>
            </a:r>
            <a:r>
              <a:rPr lang="en-US" altLang="en-US" b="1" dirty="0">
                <a:solidFill>
                  <a:srgbClr val="002060"/>
                </a:solidFill>
              </a:rPr>
              <a:t>bucket</a:t>
            </a:r>
            <a:r>
              <a:rPr lang="en-US" altLang="en-US" dirty="0">
                <a:solidFill>
                  <a:srgbClr val="002060"/>
                </a:solidFill>
              </a:rPr>
              <a:t> </a:t>
            </a:r>
            <a:r>
              <a:rPr lang="en-US" altLang="en-US" dirty="0"/>
              <a:t>is a unit of storage containing one or more entries (a bucket is typically a disk block). </a:t>
            </a:r>
          </a:p>
          <a:p>
            <a:pPr lvl="1"/>
            <a:r>
              <a:rPr lang="en-US" altLang="en-US" dirty="0"/>
              <a:t>we obtain the bucket of an entry from its search-key value using a </a:t>
            </a:r>
            <a:r>
              <a:rPr lang="en-US" altLang="en-US" b="1" dirty="0">
                <a:solidFill>
                  <a:srgbClr val="002060"/>
                </a:solidFill>
              </a:rPr>
              <a:t>hash</a:t>
            </a:r>
            <a:r>
              <a:rPr lang="en-US" altLang="en-US" dirty="0">
                <a:solidFill>
                  <a:srgbClr val="002060"/>
                </a:solidFill>
              </a:rPr>
              <a:t> </a:t>
            </a:r>
            <a:r>
              <a:rPr lang="en-US" altLang="en-US" b="1" dirty="0">
                <a:solidFill>
                  <a:srgbClr val="002060"/>
                </a:solidFill>
              </a:rPr>
              <a:t>function</a:t>
            </a:r>
            <a:endParaRPr lang="en-US" altLang="en-US" dirty="0"/>
          </a:p>
          <a:p>
            <a:r>
              <a:rPr lang="en-US" altLang="en-US" dirty="0"/>
              <a:t>Hash function </a:t>
            </a:r>
            <a:r>
              <a:rPr lang="en-US" altLang="en-US" i="1" dirty="0"/>
              <a:t>h</a:t>
            </a:r>
            <a:r>
              <a:rPr lang="en-US" altLang="en-US" dirty="0"/>
              <a:t> is a function from the set of all search-key values </a:t>
            </a:r>
            <a:r>
              <a:rPr lang="en-US" altLang="en-US" i="1" dirty="0"/>
              <a:t>K</a:t>
            </a:r>
            <a:r>
              <a:rPr lang="en-US" altLang="en-US" dirty="0"/>
              <a:t> to the set of all bucket addresses </a:t>
            </a:r>
            <a:r>
              <a:rPr lang="en-US" altLang="en-US" i="1" dirty="0"/>
              <a:t>B.</a:t>
            </a:r>
          </a:p>
          <a:p>
            <a:r>
              <a:rPr lang="en-US" altLang="en-US" dirty="0"/>
              <a:t>Hash function is used to locate entries for access, insertion as well as deletion.</a:t>
            </a:r>
          </a:p>
          <a:p>
            <a:r>
              <a:rPr lang="en-US" altLang="en-US" dirty="0"/>
              <a:t>Entries with different search-key values may be mapped to the same bucket; thus entire bucket has to be searched sequentially to locate an entry. </a:t>
            </a:r>
          </a:p>
          <a:p>
            <a:r>
              <a:rPr lang="en-US" altLang="en-US" dirty="0"/>
              <a:t>In a </a:t>
            </a:r>
            <a:r>
              <a:rPr lang="en-US" altLang="en-US" b="1" dirty="0">
                <a:solidFill>
                  <a:srgbClr val="002060"/>
                </a:solidFill>
              </a:rPr>
              <a:t>hash index</a:t>
            </a:r>
            <a:r>
              <a:rPr lang="en-US" altLang="en-US" dirty="0"/>
              <a:t>, buckets store entries with pointers to records</a:t>
            </a:r>
          </a:p>
          <a:p>
            <a:r>
              <a:rPr lang="en-US" altLang="en-US" dirty="0"/>
              <a:t>In a </a:t>
            </a:r>
            <a:r>
              <a:rPr lang="en-US" altLang="en-US" b="1" dirty="0">
                <a:solidFill>
                  <a:srgbClr val="002060"/>
                </a:solidFill>
              </a:rPr>
              <a:t>hash file-organization </a:t>
            </a:r>
            <a:r>
              <a:rPr lang="en-US" altLang="en-US" dirty="0">
                <a:solidFill>
                  <a:schemeClr val="tx1">
                    <a:lumMod val="95000"/>
                    <a:lumOff val="5000"/>
                  </a:schemeClr>
                </a:solidFill>
              </a:rPr>
              <a:t>buckets store records</a:t>
            </a:r>
          </a:p>
        </p:txBody>
      </p:sp>
    </p:spTree>
    <p:extLst>
      <p:ext uri="{BB962C8B-B14F-4D97-AF65-F5344CB8AC3E}">
        <p14:creationId xmlns:p14="http://schemas.microsoft.com/office/powerpoint/2010/main" val="23627141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a:extLst>
              <a:ext uri="{FF2B5EF4-FFF2-40B4-BE49-F238E27FC236}">
                <a16:creationId xmlns:a16="http://schemas.microsoft.com/office/drawing/2014/main" id="{279E72F7-D3A3-4E47-9DCA-7CDF97CE41A3}"/>
              </a:ext>
            </a:extLst>
          </p:cNvPr>
          <p:cNvSpPr>
            <a:spLocks noGrp="1" noChangeArrowheads="1"/>
          </p:cNvSpPr>
          <p:nvPr>
            <p:ph type="title"/>
          </p:nvPr>
        </p:nvSpPr>
        <p:spPr>
          <a:xfrm>
            <a:off x="1713310" y="0"/>
            <a:ext cx="6057900" cy="597695"/>
          </a:xfrm>
        </p:spPr>
        <p:txBody>
          <a:bodyPr/>
          <a:lstStyle/>
          <a:p>
            <a:pPr>
              <a:defRPr/>
            </a:pPr>
            <a:r>
              <a:rPr lang="en-US" altLang="en-US" dirty="0">
                <a:effectLst>
                  <a:outerShdw blurRad="38100" dist="38100" dir="2700000" algn="tl">
                    <a:srgbClr val="C0C0C0"/>
                  </a:outerShdw>
                </a:effectLst>
              </a:rPr>
              <a:t>Handling of Bucket Overflows (Cont.)</a:t>
            </a:r>
          </a:p>
        </p:txBody>
      </p:sp>
      <p:sp>
        <p:nvSpPr>
          <p:cNvPr id="112643" name="Rectangle 3">
            <a:extLst>
              <a:ext uri="{FF2B5EF4-FFF2-40B4-BE49-F238E27FC236}">
                <a16:creationId xmlns:a16="http://schemas.microsoft.com/office/drawing/2014/main" id="{72707851-F199-458F-9740-4660D004E83D}"/>
              </a:ext>
            </a:extLst>
          </p:cNvPr>
          <p:cNvSpPr>
            <a:spLocks noGrp="1" noChangeArrowheads="1"/>
          </p:cNvSpPr>
          <p:nvPr>
            <p:ph type="body" idx="1"/>
          </p:nvPr>
        </p:nvSpPr>
        <p:spPr>
          <a:xfrm>
            <a:off x="1713310" y="851297"/>
            <a:ext cx="5847159" cy="3657600"/>
          </a:xfrm>
        </p:spPr>
        <p:txBody>
          <a:bodyPr/>
          <a:lstStyle/>
          <a:p>
            <a:r>
              <a:rPr lang="en-US" altLang="en-US" b="1" dirty="0">
                <a:solidFill>
                  <a:srgbClr val="002060"/>
                </a:solidFill>
              </a:rPr>
              <a:t>Overflow chaining</a:t>
            </a:r>
            <a:r>
              <a:rPr lang="en-US" altLang="en-US" dirty="0">
                <a:solidFill>
                  <a:srgbClr val="002060"/>
                </a:solidFill>
              </a:rPr>
              <a:t> </a:t>
            </a:r>
            <a:r>
              <a:rPr lang="en-US" altLang="en-US" dirty="0"/>
              <a:t>– the overflow buckets of a given bucket are chained together in a linked list.</a:t>
            </a:r>
          </a:p>
          <a:p>
            <a:r>
              <a:rPr lang="en-US" altLang="en-US" dirty="0"/>
              <a:t>Above scheme is called </a:t>
            </a:r>
            <a:r>
              <a:rPr lang="en-US" altLang="en-US" b="1" dirty="0">
                <a:solidFill>
                  <a:srgbClr val="002060"/>
                </a:solidFill>
              </a:rPr>
              <a:t>closed addressing (</a:t>
            </a:r>
            <a:r>
              <a:rPr lang="en-US" altLang="en-US" dirty="0">
                <a:solidFill>
                  <a:srgbClr val="000000"/>
                </a:solidFill>
              </a:rPr>
              <a:t>also called </a:t>
            </a:r>
            <a:r>
              <a:rPr lang="en-US" altLang="en-US" b="1" dirty="0">
                <a:solidFill>
                  <a:srgbClr val="002060"/>
                </a:solidFill>
              </a:rPr>
              <a:t>closed hashing </a:t>
            </a:r>
            <a:r>
              <a:rPr lang="en-US" altLang="en-US" b="1" dirty="0"/>
              <a:t>or </a:t>
            </a:r>
            <a:r>
              <a:rPr lang="en-US" altLang="en-US" b="1" dirty="0">
                <a:solidFill>
                  <a:srgbClr val="002060"/>
                </a:solidFill>
              </a:rPr>
              <a:t>open hashing </a:t>
            </a:r>
            <a:r>
              <a:rPr lang="en-US" altLang="en-US" dirty="0"/>
              <a:t>depending on the book you use</a:t>
            </a:r>
            <a:r>
              <a:rPr lang="en-US" altLang="en-US" b="1" dirty="0">
                <a:solidFill>
                  <a:srgbClr val="002060"/>
                </a:solidFill>
              </a:rPr>
              <a:t>)</a:t>
            </a:r>
            <a:r>
              <a:rPr lang="en-US" altLang="en-US" dirty="0"/>
              <a:t>  </a:t>
            </a:r>
          </a:p>
          <a:p>
            <a:pPr lvl="1"/>
            <a:r>
              <a:rPr lang="en-US" altLang="en-US" dirty="0"/>
              <a:t>An alternative, called </a:t>
            </a:r>
            <a:br>
              <a:rPr lang="en-US" altLang="en-US" dirty="0"/>
            </a:br>
            <a:r>
              <a:rPr lang="en-US" altLang="en-US" b="1" dirty="0">
                <a:solidFill>
                  <a:srgbClr val="002060"/>
                </a:solidFill>
              </a:rPr>
              <a:t>open addressing </a:t>
            </a:r>
            <a:br>
              <a:rPr lang="en-US" altLang="en-US" b="1" dirty="0">
                <a:solidFill>
                  <a:srgbClr val="002060"/>
                </a:solidFill>
              </a:rPr>
            </a:br>
            <a:r>
              <a:rPr lang="en-US" altLang="en-US" b="1" dirty="0">
                <a:solidFill>
                  <a:srgbClr val="002060"/>
                </a:solidFill>
              </a:rPr>
              <a:t>(</a:t>
            </a:r>
            <a:r>
              <a:rPr lang="en-US" altLang="en-US" dirty="0"/>
              <a:t>also called </a:t>
            </a:r>
            <a:br>
              <a:rPr lang="en-US" altLang="en-US" dirty="0"/>
            </a:br>
            <a:r>
              <a:rPr lang="en-US" altLang="en-US" b="1" dirty="0">
                <a:solidFill>
                  <a:srgbClr val="002060"/>
                </a:solidFill>
              </a:rPr>
              <a:t>open hashing </a:t>
            </a:r>
            <a:r>
              <a:rPr lang="en-US" altLang="en-US" dirty="0"/>
              <a:t>or</a:t>
            </a:r>
            <a:r>
              <a:rPr lang="en-US" altLang="en-US" b="1" dirty="0"/>
              <a:t> </a:t>
            </a:r>
            <a:br>
              <a:rPr lang="en-US" altLang="en-US" b="1" dirty="0"/>
            </a:br>
            <a:r>
              <a:rPr lang="en-US" altLang="en-US" b="1" dirty="0">
                <a:solidFill>
                  <a:srgbClr val="002060"/>
                </a:solidFill>
              </a:rPr>
              <a:t>closed hashing </a:t>
            </a:r>
            <a:br>
              <a:rPr lang="en-US" altLang="en-US" b="1" dirty="0">
                <a:solidFill>
                  <a:srgbClr val="0000FF"/>
                </a:solidFill>
              </a:rPr>
            </a:br>
            <a:r>
              <a:rPr lang="en-US" altLang="en-US" dirty="0"/>
              <a:t>depending on the                                                                                    book you use) which                                                                           does not use over-                                                                                     flow buckets, is not                                                                         suitable for database                                                                               applications.</a:t>
            </a:r>
          </a:p>
          <a:p>
            <a:endParaRPr lang="en-US" altLang="en-US" dirty="0"/>
          </a:p>
        </p:txBody>
      </p:sp>
      <p:pic>
        <p:nvPicPr>
          <p:cNvPr id="112644" name="Picture 6">
            <a:extLst>
              <a:ext uri="{FF2B5EF4-FFF2-40B4-BE49-F238E27FC236}">
                <a16:creationId xmlns:a16="http://schemas.microsoft.com/office/drawing/2014/main" id="{15758074-D6CE-40EA-AEF2-7A68D90B6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447" y="1896661"/>
            <a:ext cx="3436083" cy="24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99474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a:extLst>
              <a:ext uri="{FF2B5EF4-FFF2-40B4-BE49-F238E27FC236}">
                <a16:creationId xmlns:a16="http://schemas.microsoft.com/office/drawing/2014/main" id="{8A3B5075-8130-4281-882A-D976C0672A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Hash File Organization </a:t>
            </a:r>
          </a:p>
        </p:txBody>
      </p:sp>
      <p:sp>
        <p:nvSpPr>
          <p:cNvPr id="108547" name="Text Box 3">
            <a:extLst>
              <a:ext uri="{FF2B5EF4-FFF2-40B4-BE49-F238E27FC236}">
                <a16:creationId xmlns:a16="http://schemas.microsoft.com/office/drawing/2014/main" id="{4BAE5A9F-1290-412E-968C-F49355AF344F}"/>
              </a:ext>
            </a:extLst>
          </p:cNvPr>
          <p:cNvSpPr txBox="1">
            <a:spLocks noChangeArrowheads="1"/>
          </p:cNvSpPr>
          <p:nvPr/>
        </p:nvSpPr>
        <p:spPr bwMode="auto">
          <a:xfrm>
            <a:off x="1968623" y="834615"/>
            <a:ext cx="522632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Hash file organization of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file, using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key.</a:t>
            </a:r>
          </a:p>
        </p:txBody>
      </p:sp>
      <p:pic>
        <p:nvPicPr>
          <p:cNvPr id="108548" name="Picture 6">
            <a:extLst>
              <a:ext uri="{FF2B5EF4-FFF2-40B4-BE49-F238E27FC236}">
                <a16:creationId xmlns:a16="http://schemas.microsoft.com/office/drawing/2014/main" id="{3298B221-151A-44EB-AECB-B6F776393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610" y="1269061"/>
            <a:ext cx="4220765" cy="333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9963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a:extLst>
              <a:ext uri="{FF2B5EF4-FFF2-40B4-BE49-F238E27FC236}">
                <a16:creationId xmlns:a16="http://schemas.microsoft.com/office/drawing/2014/main" id="{9EB85E01-AB48-4CA9-A569-E29B02BAC6C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Deficiencies of Static Hashing</a:t>
            </a:r>
          </a:p>
        </p:txBody>
      </p:sp>
      <p:sp>
        <p:nvSpPr>
          <p:cNvPr id="120835" name="Rectangle 3">
            <a:extLst>
              <a:ext uri="{FF2B5EF4-FFF2-40B4-BE49-F238E27FC236}">
                <a16:creationId xmlns:a16="http://schemas.microsoft.com/office/drawing/2014/main" id="{7141BECF-8644-459C-B0A2-A3A738C22504}"/>
              </a:ext>
            </a:extLst>
          </p:cNvPr>
          <p:cNvSpPr>
            <a:spLocks noGrp="1" noChangeArrowheads="1"/>
          </p:cNvSpPr>
          <p:nvPr>
            <p:ph type="body" idx="1"/>
          </p:nvPr>
        </p:nvSpPr>
        <p:spPr>
          <a:xfrm>
            <a:off x="1818085" y="851297"/>
            <a:ext cx="5656913" cy="3257550"/>
          </a:xfrm>
        </p:spPr>
        <p:txBody>
          <a:bodyPr/>
          <a:lstStyle/>
          <a:p>
            <a:r>
              <a:rPr lang="en-US" altLang="en-US" dirty="0"/>
              <a:t>In static hashing, function </a:t>
            </a:r>
            <a:r>
              <a:rPr lang="en-US" altLang="en-US" i="1" dirty="0"/>
              <a:t>h</a:t>
            </a:r>
            <a:r>
              <a:rPr lang="en-US" altLang="en-US" dirty="0"/>
              <a:t> maps search-key values to a fixed set of </a:t>
            </a:r>
            <a:r>
              <a:rPr lang="en-US" altLang="en-US" i="1" dirty="0"/>
              <a:t>B</a:t>
            </a:r>
            <a:r>
              <a:rPr lang="en-US" altLang="en-US" dirty="0"/>
              <a:t> of bucket addresses. Databases grow or shrink with time. </a:t>
            </a:r>
          </a:p>
          <a:p>
            <a:pPr lvl="1"/>
            <a:r>
              <a:rPr lang="en-US" altLang="en-US" dirty="0"/>
              <a:t>If initial number of buckets is too small, and file grows, performance will degrade due to too much overflows.</a:t>
            </a:r>
          </a:p>
          <a:p>
            <a:pPr lvl="1"/>
            <a:r>
              <a:rPr lang="en-US" altLang="en-US" dirty="0"/>
              <a:t>If space is allocated for anticipated growth, a significant amount of space will be wasted initially (and buckets will be </a:t>
            </a:r>
            <a:r>
              <a:rPr lang="en-US" altLang="en-US" dirty="0" err="1"/>
              <a:t>underfull</a:t>
            </a:r>
            <a:r>
              <a:rPr lang="en-US" altLang="en-US" dirty="0"/>
              <a:t>).</a:t>
            </a:r>
          </a:p>
          <a:p>
            <a:pPr lvl="1"/>
            <a:r>
              <a:rPr lang="en-US" altLang="en-US" dirty="0"/>
              <a:t>If database shrinks, again space will be wasted.</a:t>
            </a:r>
          </a:p>
          <a:p>
            <a:r>
              <a:rPr lang="en-US" altLang="en-US" dirty="0"/>
              <a:t>One solution: periodic re-organization of the file with a new hash function</a:t>
            </a:r>
          </a:p>
          <a:p>
            <a:pPr lvl="1"/>
            <a:r>
              <a:rPr lang="en-US" altLang="en-US" dirty="0"/>
              <a:t>Expensive, disrupts normal operations</a:t>
            </a:r>
          </a:p>
          <a:p>
            <a:r>
              <a:rPr lang="en-US" altLang="en-US" dirty="0"/>
              <a:t>Better solution: allow the number of buckets to be modified dynamically. </a:t>
            </a:r>
          </a:p>
        </p:txBody>
      </p:sp>
    </p:spTree>
    <p:extLst>
      <p:ext uri="{BB962C8B-B14F-4D97-AF65-F5344CB8AC3E}">
        <p14:creationId xmlns:p14="http://schemas.microsoft.com/office/powerpoint/2010/main" val="483046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(2)</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10: No SQL (2), Module II (2)</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0081003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609600" y="1657350"/>
            <a:ext cx="8077200" cy="92333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2"/>
              </a:rPr>
              <a:t>http://iswsa.acm.org/mphf/openDSAPerfectHashAnimation/perfectHashAV.html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https://opendsa-server.cs.vt.edu/ODSA/AV/Development/hashAV.html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3" name="TextBox 2">
            <a:extLst>
              <a:ext uri="{FF2B5EF4-FFF2-40B4-BE49-F238E27FC236}">
                <a16:creationId xmlns:a16="http://schemas.microsoft.com/office/drawing/2014/main" id="{77F54E9F-42D8-C94E-BDEC-FF0ED455FC5A}"/>
              </a:ext>
            </a:extLst>
          </p:cNvPr>
          <p:cNvSpPr txBox="1"/>
          <p:nvPr/>
        </p:nvSpPr>
        <p:spPr>
          <a:xfrm>
            <a:off x="1295400" y="2800350"/>
            <a:ext cx="5082160" cy="1754326"/>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nameLast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=“Ferguson”</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nameLast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&gt;= “Ferguson” and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nameLast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&lt;= “Guthrie”</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Select * from professors join students using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uni</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O(N)*O(M)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sym typeface="Wingdings" pitchFamily="2" charset="2"/>
              </a:rPr>
              <a:t> O(N*M)</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O(N)+O(M)+O(1)*O(N) --&gt; O(N+M)</a:t>
            </a:r>
          </a:p>
        </p:txBody>
      </p:sp>
    </p:spTree>
    <p:extLst>
      <p:ext uri="{BB962C8B-B14F-4D97-AF65-F5344CB8AC3E}">
        <p14:creationId xmlns:p14="http://schemas.microsoft.com/office/powerpoint/2010/main" val="1112550771"/>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Data Models and REST</a:t>
            </a:r>
          </a:p>
        </p:txBody>
      </p:sp>
      <p:sp>
        <p:nvSpPr>
          <p:cNvPr id="8" name="TextBox 11">
            <a:extLst>
              <a:ext uri="{FF2B5EF4-FFF2-40B4-BE49-F238E27FC236}">
                <a16:creationId xmlns:a16="http://schemas.microsoft.com/office/drawing/2014/main" id="{5FE6A9FA-67FB-9442-A7C5-64B82F5B3823}"/>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61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dirty="0">
                <a:solidFill>
                  <a:schemeClr val="bg1"/>
                </a:solidFill>
              </a:rPr>
              <a:t>Lecture 10: NoSQL (2), Module II (2)</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13168260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0002381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934638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12441184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p>
                  </a:txBody>
                  <a:tcPr/>
                </a:tc>
                <a:tc>
                  <a:txBody>
                    <a:bodyPr/>
                    <a:lstStyle/>
                    <a:p>
                      <a:r>
                        <a:rPr lang="en-US" sz="1400" dirty="0"/>
                        <a:t>/people/21</a:t>
                      </a:r>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endParaRPr lang="en-US" sz="1400"/>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endParaRPr lang="en-US" sz="1400" dirty="0"/>
                    </a:p>
                  </a:txBody>
                  <a:tcPr/>
                </a:tc>
                <a:extLst>
                  <a:ext uri="{0D108BD9-81ED-4DB2-BD59-A6C34878D82A}">
                    <a16:rowId xmlns:a16="http://schemas.microsoft.com/office/drawing/2014/main" val="2294298711"/>
                  </a:ext>
                </a:extLst>
              </a:tr>
            </a:tbl>
          </a:graphicData>
        </a:graphic>
      </p:graphicFrame>
    </p:spTree>
    <p:extLst>
      <p:ext uri="{BB962C8B-B14F-4D97-AF65-F5344CB8AC3E}">
        <p14:creationId xmlns:p14="http://schemas.microsoft.com/office/powerpoint/2010/main" val="40379409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71C5057-18A3-0046-8447-00AE30673AC9}"/>
              </a:ext>
            </a:extLst>
          </p:cNvPr>
          <p:cNvSpPr>
            <a:spLocks noGrp="1"/>
          </p:cNvSpPr>
          <p:nvPr>
            <p:ph idx="1"/>
          </p:nvPr>
        </p:nvSpPr>
        <p:spPr/>
        <p:txBody>
          <a:bodyPr/>
          <a:lstStyle/>
          <a:p>
            <a:r>
              <a:rPr lang="en-US" dirty="0"/>
              <a:t>/people? </a:t>
            </a:r>
          </a:p>
          <a:p>
            <a:pPr lvl="1"/>
            <a:r>
              <a:rPr lang="en-US" dirty="0"/>
              <a:t>POST (INSERT)</a:t>
            </a:r>
          </a:p>
          <a:p>
            <a:pPr lvl="1"/>
            <a:r>
              <a:rPr lang="en-US" dirty="0"/>
              <a:t>GET (SELECT ... WHERE ...)</a:t>
            </a:r>
          </a:p>
          <a:p>
            <a:r>
              <a:rPr lang="en-US" dirty="0"/>
              <a:t>/people/21</a:t>
            </a:r>
          </a:p>
          <a:p>
            <a:pPr lvl="1"/>
            <a:r>
              <a:rPr lang="en-US" dirty="0"/>
              <a:t>WHERE </a:t>
            </a:r>
            <a:r>
              <a:rPr lang="en-US" dirty="0" err="1"/>
              <a:t>peopleID</a:t>
            </a:r>
            <a:r>
              <a:rPr lang="en-US" dirty="0"/>
              <a:t>=21</a:t>
            </a:r>
          </a:p>
          <a:p>
            <a:pPr lvl="1"/>
            <a:r>
              <a:rPr lang="en-US" dirty="0"/>
              <a:t>DELETE </a:t>
            </a:r>
            <a:r>
              <a:rPr lang="en-US" dirty="0">
                <a:sym typeface="Wingdings" pitchFamily="2" charset="2"/>
              </a:rPr>
              <a:t> DELETE WHERE </a:t>
            </a:r>
          </a:p>
          <a:p>
            <a:pPr lvl="1"/>
            <a:r>
              <a:rPr lang="en-US" dirty="0">
                <a:sym typeface="Wingdings" pitchFamily="2" charset="2"/>
              </a:rPr>
              <a:t>PUT  UPDATE SET ..... WHERE</a:t>
            </a:r>
          </a:p>
          <a:p>
            <a:pPr lvl="1"/>
            <a:r>
              <a:rPr lang="en-US" dirty="0">
                <a:sym typeface="Wingdings" pitchFamily="2" charset="2"/>
              </a:rPr>
              <a:t>GET SELECT ... WHERE</a:t>
            </a:r>
            <a:endParaRPr lang="en-US" dirty="0"/>
          </a:p>
        </p:txBody>
      </p:sp>
      <p:sp>
        <p:nvSpPr>
          <p:cNvPr id="5" name="Title 4">
            <a:extLst>
              <a:ext uri="{FF2B5EF4-FFF2-40B4-BE49-F238E27FC236}">
                <a16:creationId xmlns:a16="http://schemas.microsoft.com/office/drawing/2014/main" id="{59089887-39C4-C641-8DF7-05CA2A501D48}"/>
              </a:ext>
            </a:extLst>
          </p:cNvPr>
          <p:cNvSpPr>
            <a:spLocks noGrp="1"/>
          </p:cNvSpPr>
          <p:nvPr>
            <p:ph type="title"/>
          </p:nvPr>
        </p:nvSpPr>
        <p:spPr/>
        <p:txBody>
          <a:bodyPr/>
          <a:lstStyle/>
          <a:p>
            <a:r>
              <a:rPr lang="en-US" dirty="0"/>
              <a:t>PUT, DELETE, UPDATE</a:t>
            </a:r>
          </a:p>
        </p:txBody>
      </p:sp>
    </p:spTree>
    <p:extLst>
      <p:ext uri="{BB962C8B-B14F-4D97-AF65-F5344CB8AC3E}">
        <p14:creationId xmlns:p14="http://schemas.microsoft.com/office/powerpoint/2010/main" val="23422901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pic>
        <p:nvPicPr>
          <p:cNvPr id="5" name="Picture 4">
            <a:extLst>
              <a:ext uri="{FF2B5EF4-FFF2-40B4-BE49-F238E27FC236}">
                <a16:creationId xmlns:a16="http://schemas.microsoft.com/office/drawing/2014/main" id="{F5D57D1D-050B-4449-BB20-46F62FAB9D7F}"/>
              </a:ext>
            </a:extLst>
          </p:cNvPr>
          <p:cNvPicPr>
            <a:picLocks noChangeAspect="1"/>
          </p:cNvPicPr>
          <p:nvPr/>
        </p:nvPicPr>
        <p:blipFill>
          <a:blip r:embed="rId2"/>
          <a:stretch>
            <a:fillRect/>
          </a:stretch>
        </p:blipFill>
        <p:spPr>
          <a:xfrm>
            <a:off x="838200" y="444319"/>
            <a:ext cx="6400800" cy="2649511"/>
          </a:xfrm>
          <a:prstGeom prst="rect">
            <a:avLst/>
          </a:prstGeom>
        </p:spPr>
      </p:pic>
      <p:pic>
        <p:nvPicPr>
          <p:cNvPr id="6" name="Picture 5">
            <a:extLst>
              <a:ext uri="{FF2B5EF4-FFF2-40B4-BE49-F238E27FC236}">
                <a16:creationId xmlns:a16="http://schemas.microsoft.com/office/drawing/2014/main" id="{8FC2103E-E7CF-7142-9D0B-05FD84860353}"/>
              </a:ext>
            </a:extLst>
          </p:cNvPr>
          <p:cNvPicPr>
            <a:picLocks noChangeAspect="1"/>
          </p:cNvPicPr>
          <p:nvPr/>
        </p:nvPicPr>
        <p:blipFill>
          <a:blip r:embed="rId3"/>
          <a:stretch>
            <a:fillRect/>
          </a:stretch>
        </p:blipFill>
        <p:spPr>
          <a:xfrm>
            <a:off x="380999" y="3333750"/>
            <a:ext cx="8458200" cy="982168"/>
          </a:xfrm>
          <a:prstGeom prst="rect">
            <a:avLst/>
          </a:prstGeom>
        </p:spPr>
      </p:pic>
    </p:spTree>
    <p:extLst>
      <p:ext uri="{BB962C8B-B14F-4D97-AF65-F5344CB8AC3E}">
        <p14:creationId xmlns:p14="http://schemas.microsoft.com/office/powerpoint/2010/main" val="11750540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BE0E3-AEE2-0D4D-BBFC-70F8CD724D18}"/>
              </a:ext>
            </a:extLst>
          </p:cNvPr>
          <p:cNvSpPr>
            <a:spLocks noGrp="1"/>
          </p:cNvSpPr>
          <p:nvPr>
            <p:ph type="title"/>
          </p:nvPr>
        </p:nvSpPr>
        <p:spPr/>
        <p:txBody>
          <a:bodyPr/>
          <a:lstStyle/>
          <a:p>
            <a:r>
              <a:rPr lang="en-US" dirty="0"/>
              <a:t>REST Application Structure</a:t>
            </a:r>
          </a:p>
        </p:txBody>
      </p:sp>
      <p:pic>
        <p:nvPicPr>
          <p:cNvPr id="4" name="Picture 3">
            <a:extLst>
              <a:ext uri="{FF2B5EF4-FFF2-40B4-BE49-F238E27FC236}">
                <a16:creationId xmlns:a16="http://schemas.microsoft.com/office/drawing/2014/main" id="{667BC602-C50A-9344-992D-DDD75A13D696}"/>
              </a:ext>
            </a:extLst>
          </p:cNvPr>
          <p:cNvPicPr>
            <a:picLocks noChangeAspect="1"/>
          </p:cNvPicPr>
          <p:nvPr/>
        </p:nvPicPr>
        <p:blipFill>
          <a:blip r:embed="rId2"/>
          <a:stretch>
            <a:fillRect/>
          </a:stretch>
        </p:blipFill>
        <p:spPr>
          <a:xfrm>
            <a:off x="172570" y="675583"/>
            <a:ext cx="7643738" cy="3792334"/>
          </a:xfrm>
          <a:prstGeom prst="rect">
            <a:avLst/>
          </a:prstGeom>
        </p:spPr>
      </p:pic>
    </p:spTree>
    <p:extLst>
      <p:ext uri="{BB962C8B-B14F-4D97-AF65-F5344CB8AC3E}">
        <p14:creationId xmlns:p14="http://schemas.microsoft.com/office/powerpoint/2010/main" val="18425082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59170-757E-C440-9642-16AC6FE8A9B8}"/>
              </a:ext>
            </a:extLst>
          </p:cNvPr>
          <p:cNvSpPr>
            <a:spLocks noGrp="1"/>
          </p:cNvSpPr>
          <p:nvPr>
            <p:ph type="title"/>
          </p:nvPr>
        </p:nvSpPr>
        <p:spPr/>
        <p:txBody>
          <a:bodyPr/>
          <a:lstStyle/>
          <a:p>
            <a:r>
              <a:rPr lang="en-US" dirty="0"/>
              <a:t>SOLID (SW) Design Principle</a:t>
            </a:r>
          </a:p>
        </p:txBody>
      </p:sp>
      <p:pic>
        <p:nvPicPr>
          <p:cNvPr id="4" name="Picture 3">
            <a:extLst>
              <a:ext uri="{FF2B5EF4-FFF2-40B4-BE49-F238E27FC236}">
                <a16:creationId xmlns:a16="http://schemas.microsoft.com/office/drawing/2014/main" id="{A49D394F-0057-4140-B8FB-7F165F26BDDB}"/>
              </a:ext>
            </a:extLst>
          </p:cNvPr>
          <p:cNvPicPr>
            <a:picLocks noChangeAspect="1"/>
          </p:cNvPicPr>
          <p:nvPr/>
        </p:nvPicPr>
        <p:blipFill>
          <a:blip r:embed="rId2"/>
          <a:stretch>
            <a:fillRect/>
          </a:stretch>
        </p:blipFill>
        <p:spPr>
          <a:xfrm>
            <a:off x="76200" y="666750"/>
            <a:ext cx="5331029" cy="3659584"/>
          </a:xfrm>
          <a:prstGeom prst="rect">
            <a:avLst/>
          </a:prstGeom>
        </p:spPr>
      </p:pic>
      <p:sp>
        <p:nvSpPr>
          <p:cNvPr id="5" name="TextBox 4">
            <a:extLst>
              <a:ext uri="{FF2B5EF4-FFF2-40B4-BE49-F238E27FC236}">
                <a16:creationId xmlns:a16="http://schemas.microsoft.com/office/drawing/2014/main" id="{BD0E30BC-983D-914D-BD26-0CB386D0410D}"/>
              </a:ext>
            </a:extLst>
          </p:cNvPr>
          <p:cNvSpPr txBox="1"/>
          <p:nvPr/>
        </p:nvSpPr>
        <p:spPr>
          <a:xfrm>
            <a:off x="6324600" y="482084"/>
            <a:ext cx="2091406" cy="369332"/>
          </a:xfrm>
          <a:prstGeom prst="rect">
            <a:avLst/>
          </a:prstGeom>
          <a:noFill/>
        </p:spPr>
        <p:txBody>
          <a:bodyPr wrap="none" rtlCol="0">
            <a:spAutoFit/>
          </a:bodyPr>
          <a:lstStyle/>
          <a:p>
            <a:r>
              <a:rPr lang="en-US" dirty="0"/>
              <a:t>Single Responsibility</a:t>
            </a:r>
          </a:p>
        </p:txBody>
      </p:sp>
      <p:sp>
        <p:nvSpPr>
          <p:cNvPr id="6" name="Rounded Rectangle 5">
            <a:extLst>
              <a:ext uri="{FF2B5EF4-FFF2-40B4-BE49-F238E27FC236}">
                <a16:creationId xmlns:a16="http://schemas.microsoft.com/office/drawing/2014/main" id="{D644D206-C821-5849-B7FE-736766B090EA}"/>
              </a:ext>
            </a:extLst>
          </p:cNvPr>
          <p:cNvSpPr/>
          <p:nvPr/>
        </p:nvSpPr>
        <p:spPr>
          <a:xfrm>
            <a:off x="6185392" y="927616"/>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app.py</a:t>
            </a:r>
            <a:br>
              <a:rPr lang="en-US" sz="1100" dirty="0"/>
            </a:br>
            <a:r>
              <a:rPr lang="en-US" sz="1100" dirty="0"/>
              <a:t>Convert REST/HTTP into</a:t>
            </a:r>
            <a:br>
              <a:rPr lang="en-US" sz="1100" dirty="0"/>
            </a:br>
            <a:r>
              <a:rPr lang="en-US" sz="1100" dirty="0"/>
              <a:t>Python API calls</a:t>
            </a:r>
          </a:p>
        </p:txBody>
      </p:sp>
      <p:sp>
        <p:nvSpPr>
          <p:cNvPr id="7" name="Rounded Rectangle 6">
            <a:extLst>
              <a:ext uri="{FF2B5EF4-FFF2-40B4-BE49-F238E27FC236}">
                <a16:creationId xmlns:a16="http://schemas.microsoft.com/office/drawing/2014/main" id="{4F4C9C7D-B80E-9848-AD18-B32F698CA857}"/>
              </a:ext>
            </a:extLst>
          </p:cNvPr>
          <p:cNvSpPr/>
          <p:nvPr/>
        </p:nvSpPr>
        <p:spPr>
          <a:xfrm>
            <a:off x="6185392" y="1882061"/>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PeopleService.py</a:t>
            </a:r>
            <a:br>
              <a:rPr lang="en-US" sz="1100" dirty="0"/>
            </a:br>
            <a:r>
              <a:rPr lang="en-US" sz="1100" dirty="0"/>
              <a:t>Database independent application logic for </a:t>
            </a:r>
            <a:r>
              <a:rPr lang="en-US" sz="1100" dirty="0" err="1"/>
              <a:t>correctmanipulation</a:t>
            </a:r>
            <a:r>
              <a:rPr lang="en-US" sz="1100" dirty="0"/>
              <a:t> of people entities.</a:t>
            </a:r>
          </a:p>
        </p:txBody>
      </p:sp>
      <p:sp>
        <p:nvSpPr>
          <p:cNvPr id="8" name="Rounded Rectangle 7">
            <a:extLst>
              <a:ext uri="{FF2B5EF4-FFF2-40B4-BE49-F238E27FC236}">
                <a16:creationId xmlns:a16="http://schemas.microsoft.com/office/drawing/2014/main" id="{94562A05-F40E-4B44-9E81-519E4AE587F7}"/>
              </a:ext>
            </a:extLst>
          </p:cNvPr>
          <p:cNvSpPr/>
          <p:nvPr/>
        </p:nvSpPr>
        <p:spPr>
          <a:xfrm>
            <a:off x="6185392" y="2836506"/>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PeopleDataService.py</a:t>
            </a:r>
            <a:br>
              <a:rPr lang="en-US" sz="1100" dirty="0"/>
            </a:br>
            <a:r>
              <a:rPr lang="en-US" sz="1100" dirty="0"/>
              <a:t>Code for interacting with the database.</a:t>
            </a:r>
          </a:p>
        </p:txBody>
      </p:sp>
      <p:sp>
        <p:nvSpPr>
          <p:cNvPr id="9" name="Can 8">
            <a:extLst>
              <a:ext uri="{FF2B5EF4-FFF2-40B4-BE49-F238E27FC236}">
                <a16:creationId xmlns:a16="http://schemas.microsoft.com/office/drawing/2014/main" id="{26604847-6528-5F4B-9AC0-09BE4AC19B86}"/>
              </a:ext>
            </a:extLst>
          </p:cNvPr>
          <p:cNvSpPr/>
          <p:nvPr/>
        </p:nvSpPr>
        <p:spPr>
          <a:xfrm>
            <a:off x="6816089" y="3790950"/>
            <a:ext cx="1481806" cy="762000"/>
          </a:xfrm>
          <a:prstGeom prst="can">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Database</a:t>
            </a:r>
          </a:p>
        </p:txBody>
      </p:sp>
      <p:cxnSp>
        <p:nvCxnSpPr>
          <p:cNvPr id="11" name="Straight Arrow Connector 10">
            <a:extLst>
              <a:ext uri="{FF2B5EF4-FFF2-40B4-BE49-F238E27FC236}">
                <a16:creationId xmlns:a16="http://schemas.microsoft.com/office/drawing/2014/main" id="{D74F0D0F-6309-4C4C-B2C2-A186806531CE}"/>
              </a:ext>
            </a:extLst>
          </p:cNvPr>
          <p:cNvCxnSpPr>
            <a:stCxn id="6" idx="2"/>
            <a:endCxn id="7" idx="0"/>
          </p:cNvCxnSpPr>
          <p:nvPr/>
        </p:nvCxnSpPr>
        <p:spPr>
          <a:xfrm>
            <a:off x="7556992" y="1537216"/>
            <a:ext cx="0" cy="34484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B7F3DAE-70F2-DD46-B388-14F3D817757A}"/>
              </a:ext>
            </a:extLst>
          </p:cNvPr>
          <p:cNvCxnSpPr>
            <a:stCxn id="7" idx="2"/>
            <a:endCxn id="8" idx="0"/>
          </p:cNvCxnSpPr>
          <p:nvPr/>
        </p:nvCxnSpPr>
        <p:spPr>
          <a:xfrm>
            <a:off x="7556992" y="2491661"/>
            <a:ext cx="0" cy="34484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56392F9-218F-A844-924B-AF911CD79B3B}"/>
              </a:ext>
            </a:extLst>
          </p:cNvPr>
          <p:cNvCxnSpPr>
            <a:stCxn id="8" idx="2"/>
            <a:endCxn id="9" idx="1"/>
          </p:cNvCxnSpPr>
          <p:nvPr/>
        </p:nvCxnSpPr>
        <p:spPr>
          <a:xfrm>
            <a:off x="7556992" y="3446106"/>
            <a:ext cx="0" cy="344844"/>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3167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8A9D58-E394-3D4B-A669-638DEA35D995}"/>
              </a:ext>
            </a:extLst>
          </p:cNvPr>
          <p:cNvSpPr>
            <a:spLocks noGrp="1"/>
          </p:cNvSpPr>
          <p:nvPr>
            <p:ph type="title"/>
          </p:nvPr>
        </p:nvSpPr>
        <p:spPr/>
        <p:txBody>
          <a:bodyPr/>
          <a:lstStyle/>
          <a:p>
            <a:r>
              <a:rPr lang="en-US" dirty="0"/>
              <a:t>Course Modules – Reminder</a:t>
            </a:r>
          </a:p>
        </p:txBody>
      </p:sp>
      <p:pic>
        <p:nvPicPr>
          <p:cNvPr id="4" name="Picture 3">
            <a:extLst>
              <a:ext uri="{FF2B5EF4-FFF2-40B4-BE49-F238E27FC236}">
                <a16:creationId xmlns:a16="http://schemas.microsoft.com/office/drawing/2014/main" id="{F6330FBB-F1DB-4F4F-9020-474DACAFC26D}"/>
              </a:ext>
            </a:extLst>
          </p:cNvPr>
          <p:cNvPicPr>
            <a:picLocks noChangeAspect="1"/>
          </p:cNvPicPr>
          <p:nvPr/>
        </p:nvPicPr>
        <p:blipFill>
          <a:blip r:embed="rId2"/>
          <a:stretch>
            <a:fillRect/>
          </a:stretch>
        </p:blipFill>
        <p:spPr>
          <a:xfrm>
            <a:off x="0" y="514350"/>
            <a:ext cx="9144000" cy="3409627"/>
          </a:xfrm>
          <a:prstGeom prst="rect">
            <a:avLst/>
          </a:prstGeom>
        </p:spPr>
      </p:pic>
    </p:spTree>
    <p:extLst>
      <p:ext uri="{BB962C8B-B14F-4D97-AF65-F5344CB8AC3E}">
        <p14:creationId xmlns:p14="http://schemas.microsoft.com/office/powerpoint/2010/main" val="16707473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 name="TextBox 11">
            <a:extLst>
              <a:ext uri="{FF2B5EF4-FFF2-40B4-BE49-F238E27FC236}">
                <a16:creationId xmlns:a16="http://schemas.microsoft.com/office/drawing/2014/main" id="{7B056DDE-9021-0242-A11C-1A52DD962987}"/>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70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(S22): Lecture 10: NoSQL (2), Module II (2)</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5818107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algn="ctr"/>
            <a:r>
              <a:rPr lang="en-US" dirty="0">
                <a:solidFill>
                  <a:srgbClr val="0070C0"/>
                </a:solidFill>
              </a:rPr>
              <a:t>We covered</a:t>
            </a:r>
            <a:br>
              <a:rPr lang="en-US" dirty="0">
                <a:solidFill>
                  <a:srgbClr val="0070C0"/>
                </a:solidFill>
              </a:rPr>
            </a:br>
            <a:r>
              <a:rPr lang="en-US" dirty="0">
                <a:solidFill>
                  <a:srgbClr val="0070C0"/>
                </a:solidFill>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algn="ctr"/>
            <a:r>
              <a:rPr lang="en-US" dirty="0">
                <a:solidFill>
                  <a:srgbClr val="FF0000"/>
                </a:solidFill>
              </a:rPr>
              <a:t>Subject of this</a:t>
            </a:r>
            <a:br>
              <a:rPr lang="en-US" dirty="0">
                <a:solidFill>
                  <a:srgbClr val="FF0000"/>
                </a:solidFill>
              </a:rPr>
            </a:br>
            <a:r>
              <a:rPr lang="en-US" dirty="0">
                <a:solidFill>
                  <a:srgbClr val="FF0000"/>
                </a:solidFill>
              </a:rPr>
              <a:t>lecture and part of</a:t>
            </a:r>
            <a:br>
              <a:rPr lang="en-US" dirty="0">
                <a:solidFill>
                  <a:srgbClr val="FF0000"/>
                </a:solidFill>
              </a:rPr>
            </a:br>
            <a:r>
              <a:rPr lang="en-US" dirty="0">
                <a:solidFill>
                  <a:srgbClr val="FF0000"/>
                </a:solidFill>
              </a:rPr>
              <a:t>HW4</a:t>
            </a:r>
          </a:p>
        </p:txBody>
      </p:sp>
    </p:spTree>
    <p:extLst>
      <p:ext uri="{BB962C8B-B14F-4D97-AF65-F5344CB8AC3E}">
        <p14:creationId xmlns:p14="http://schemas.microsoft.com/office/powerpoint/2010/main" val="11177557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Document Databases</a:t>
            </a:r>
            <a:br>
              <a:rPr lang="en-US" altLang="en-US" sz="2800" i="1" dirty="0">
                <a:solidFill>
                  <a:schemeClr val="bg1"/>
                </a:solidFill>
              </a:rPr>
            </a:br>
            <a:r>
              <a:rPr lang="en-US" altLang="en-US" sz="2800" i="1" dirty="0">
                <a:solidFill>
                  <a:schemeClr val="bg1"/>
                </a:solidFill>
              </a:rPr>
              <a:t>MongoDB</a:t>
            </a:r>
            <a:endParaRPr lang="en-US" altLang="en-US" sz="1600" i="1" dirty="0">
              <a:solidFill>
                <a:schemeClr val="bg1"/>
              </a:solidFill>
            </a:endParaRPr>
          </a:p>
        </p:txBody>
      </p:sp>
      <p:sp>
        <p:nvSpPr>
          <p:cNvPr id="8" name="TextBox 11">
            <a:extLst>
              <a:ext uri="{FF2B5EF4-FFF2-40B4-BE49-F238E27FC236}">
                <a16:creationId xmlns:a16="http://schemas.microsoft.com/office/drawing/2014/main" id="{5FE6A9FA-67FB-9442-A7C5-64B82F5B3823}"/>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73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10: NoSQL (2), Module II (2)</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28216545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76200" y="514350"/>
            <a:ext cx="91440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MongoDB Overview</a:t>
            </a:r>
            <a:br>
              <a:rPr lang="en-US" altLang="en-US" sz="2800" i="1" dirty="0">
                <a:solidFill>
                  <a:schemeClr val="bg1"/>
                </a:solidFill>
              </a:rPr>
            </a:br>
            <a:br>
              <a:rPr lang="en-US" altLang="en-US" sz="2800" i="1" dirty="0">
                <a:solidFill>
                  <a:schemeClr val="bg1"/>
                </a:solidFill>
              </a:rPr>
            </a:br>
            <a:r>
              <a:rPr lang="en-US" altLang="en-US" sz="2800" i="1" dirty="0">
                <a:solidFill>
                  <a:schemeClr val="bg1"/>
                </a:solidFill>
              </a:rPr>
              <a:t>Copied from online sources.</a:t>
            </a:r>
            <a:br>
              <a:rPr lang="en-US" altLang="en-US" sz="2800" i="1" dirty="0">
                <a:solidFill>
                  <a:schemeClr val="bg1"/>
                </a:solidFill>
              </a:rPr>
            </a:br>
            <a:r>
              <a:rPr lang="en-US" altLang="en-US" sz="2800" i="1" dirty="0">
                <a:solidFill>
                  <a:schemeClr val="bg1"/>
                </a:solidFill>
              </a:rPr>
              <a:t>If you get to use Google/</a:t>
            </a:r>
            <a:r>
              <a:rPr lang="en-US" altLang="en-US" sz="2800" i="1" dirty="0" err="1">
                <a:solidFill>
                  <a:schemeClr val="bg1"/>
                </a:solidFill>
              </a:rPr>
              <a:t>StackOverflow</a:t>
            </a:r>
            <a:r>
              <a:rPr lang="en-US" altLang="en-US" sz="2800" i="1" dirty="0">
                <a:solidFill>
                  <a:schemeClr val="bg1"/>
                </a:solidFill>
              </a:rPr>
              <a:t> for code,</a:t>
            </a:r>
            <a:br>
              <a:rPr lang="en-US" altLang="en-US" sz="2800" i="1" dirty="0">
                <a:solidFill>
                  <a:schemeClr val="bg1"/>
                </a:solidFill>
              </a:rPr>
            </a:br>
            <a:r>
              <a:rPr lang="en-US" altLang="en-US" sz="2800" i="1" dirty="0">
                <a:solidFill>
                  <a:schemeClr val="bg1"/>
                </a:solidFill>
              </a:rPr>
              <a:t>I get to use Google/SlideShare for presentations.</a:t>
            </a:r>
          </a:p>
        </p:txBody>
      </p:sp>
      <p:sp>
        <p:nvSpPr>
          <p:cNvPr id="10" name="TextBox 11">
            <a:extLst>
              <a:ext uri="{FF2B5EF4-FFF2-40B4-BE49-F238E27FC236}">
                <a16:creationId xmlns:a16="http://schemas.microsoft.com/office/drawing/2014/main" id="{FFED2B97-46AF-0142-A919-D8DEDBCA15B3}"/>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74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10: MongoDB, NoSQL, Query Processing</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15189423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47027-E758-E04A-BA50-0568F086328D}"/>
              </a:ext>
            </a:extLst>
          </p:cNvPr>
          <p:cNvSpPr>
            <a:spLocks noGrp="1"/>
          </p:cNvSpPr>
          <p:nvPr>
            <p:ph type="title"/>
          </p:nvPr>
        </p:nvSpPr>
        <p:spPr/>
        <p:txBody>
          <a:bodyPr/>
          <a:lstStyle/>
          <a:p>
            <a:r>
              <a:rPr lang="en-US" dirty="0"/>
              <a:t>MongoDB Concepts</a:t>
            </a:r>
          </a:p>
        </p:txBody>
      </p:sp>
      <p:graphicFrame>
        <p:nvGraphicFramePr>
          <p:cNvPr id="4" name="Table 3">
            <a:extLst>
              <a:ext uri="{FF2B5EF4-FFF2-40B4-BE49-F238E27FC236}">
                <a16:creationId xmlns:a16="http://schemas.microsoft.com/office/drawing/2014/main" id="{D60E593C-0D2D-E14F-AB4B-74EBC73F29B9}"/>
              </a:ext>
            </a:extLst>
          </p:cNvPr>
          <p:cNvGraphicFramePr>
            <a:graphicFrameLocks noGrp="1"/>
          </p:cNvGraphicFramePr>
          <p:nvPr/>
        </p:nvGraphicFramePr>
        <p:xfrm>
          <a:off x="228600" y="590550"/>
          <a:ext cx="7162800" cy="3887112"/>
        </p:xfrm>
        <a:graphic>
          <a:graphicData uri="http://schemas.openxmlformats.org/drawingml/2006/table">
            <a:tbl>
              <a:tblPr/>
              <a:tblGrid>
                <a:gridCol w="2667000">
                  <a:extLst>
                    <a:ext uri="{9D8B030D-6E8A-4147-A177-3AD203B41FA5}">
                      <a16:colId xmlns:a16="http://schemas.microsoft.com/office/drawing/2014/main" val="1420736730"/>
                    </a:ext>
                  </a:extLst>
                </a:gridCol>
                <a:gridCol w="734330">
                  <a:extLst>
                    <a:ext uri="{9D8B030D-6E8A-4147-A177-3AD203B41FA5}">
                      <a16:colId xmlns:a16="http://schemas.microsoft.com/office/drawing/2014/main" val="4030256092"/>
                    </a:ext>
                  </a:extLst>
                </a:gridCol>
                <a:gridCol w="3761470">
                  <a:extLst>
                    <a:ext uri="{9D8B030D-6E8A-4147-A177-3AD203B41FA5}">
                      <a16:colId xmlns:a16="http://schemas.microsoft.com/office/drawing/2014/main" val="328468172"/>
                    </a:ext>
                  </a:extLst>
                </a:gridCol>
              </a:tblGrid>
              <a:tr h="306526">
                <a:tc>
                  <a:txBody>
                    <a:bodyPr/>
                    <a:lstStyle/>
                    <a:p>
                      <a:pPr algn="ctr" fontAlgn="t"/>
                      <a:r>
                        <a:rPr lang="en-US" sz="1300" dirty="0">
                          <a:effectLst/>
                        </a:rPr>
                        <a:t>RDBMS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gridSpan="2">
                  <a:txBody>
                    <a:bodyPr/>
                    <a:lstStyle/>
                    <a:p>
                      <a:pPr algn="ctr" fontAlgn="t"/>
                      <a:r>
                        <a:rPr lang="en-US" sz="1300">
                          <a:effectLst/>
                        </a:rPr>
                        <a:t>MongoDB</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pPr algn="ctr" fontAlgn="t"/>
                      <a:r>
                        <a:rPr lang="en-US" sz="1300">
                          <a:effectLst/>
                        </a:rPr>
                        <a:t>MongoDB</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986084938"/>
                  </a:ext>
                </a:extLst>
              </a:tr>
              <a:tr h="306526">
                <a:tc>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27154291"/>
                  </a:ext>
                </a:extLst>
              </a:tr>
              <a:tr h="306526">
                <a:tc>
                  <a:txBody>
                    <a:bodyPr/>
                    <a:lstStyle/>
                    <a:p>
                      <a:pPr fontAlgn="t"/>
                      <a:r>
                        <a:rPr lang="en-US" sz="1300">
                          <a:effectLst/>
                        </a:rPr>
                        <a:t>Table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0157050"/>
                  </a:ext>
                </a:extLst>
              </a:tr>
              <a:tr h="306526">
                <a:tc>
                  <a:txBody>
                    <a:bodyPr/>
                    <a:lstStyle/>
                    <a:p>
                      <a:pPr fontAlgn="t"/>
                      <a:r>
                        <a:rPr lang="en-US" sz="1300">
                          <a:effectLst/>
                        </a:rPr>
                        <a:t>Tuple/Row</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81369010"/>
                  </a:ext>
                </a:extLst>
              </a:tr>
              <a:tr h="306526">
                <a:tc>
                  <a:txBody>
                    <a:bodyPr/>
                    <a:lstStyle/>
                    <a:p>
                      <a:pPr fontAlgn="t"/>
                      <a:r>
                        <a:rPr lang="en-US" sz="1300">
                          <a:effectLst/>
                        </a:rPr>
                        <a:t>column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586193466"/>
                  </a:ext>
                </a:extLst>
              </a:tr>
              <a:tr h="306526">
                <a:tc>
                  <a:txBody>
                    <a:bodyPr/>
                    <a:lstStyle/>
                    <a:p>
                      <a:pPr fontAlgn="t"/>
                      <a:r>
                        <a:rPr lang="en-US" sz="1300">
                          <a:effectLst/>
                        </a:rPr>
                        <a:t>Table Join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38965781"/>
                  </a:ext>
                </a:extLst>
              </a:tr>
              <a:tr h="503578">
                <a:tc>
                  <a:txBody>
                    <a:bodyPr/>
                    <a:lstStyle/>
                    <a:p>
                      <a:pPr fontAlgn="t"/>
                      <a:r>
                        <a:rPr lang="en-US" sz="1300">
                          <a:effectLst/>
                        </a:rPr>
                        <a:t>Primary Key</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dirty="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64015227"/>
                  </a:ext>
                </a:extLst>
              </a:tr>
              <a:tr h="306526">
                <a:tc gridSpan="3">
                  <a:txBody>
                    <a:bodyPr/>
                    <a:lstStyle/>
                    <a:p>
                      <a:pPr algn="ctr" fontAlgn="t"/>
                      <a:r>
                        <a:rPr lang="en-US" sz="1300" dirty="0">
                          <a:effectLst/>
                        </a:rPr>
                        <a:t>Database Server, Client, Tools, Packages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5821286"/>
                  </a:ext>
                </a:extLst>
              </a:tr>
              <a:tr h="306526">
                <a:tc gridSpan="2">
                  <a:txBody>
                    <a:bodyPr/>
                    <a:lstStyle/>
                    <a:p>
                      <a:pPr fontAlgn="t"/>
                      <a:r>
                        <a:rPr lang="en-US" sz="1300">
                          <a:effectLst/>
                        </a:rPr>
                        <a:t>mysqld/Oracle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a:effectLst/>
                        </a:rPr>
                        <a:t>mongod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490601876"/>
                  </a:ext>
                </a:extLst>
              </a:tr>
              <a:tr h="306526">
                <a:tc gridSpan="2">
                  <a:txBody>
                    <a:bodyPr/>
                    <a:lstStyle/>
                    <a:p>
                      <a:pPr fontAlgn="t"/>
                      <a:r>
                        <a:rPr lang="en-US" sz="1300">
                          <a:effectLst/>
                        </a:rPr>
                        <a:t>mysql/sqlplus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a:effectLst/>
                        </a:rPr>
                        <a:t>mongo</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09439536"/>
                  </a:ext>
                </a:extLst>
              </a:tr>
              <a:tr h="306526">
                <a:tc gridSpan="2">
                  <a:txBody>
                    <a:bodyPr/>
                    <a:lstStyle/>
                    <a:p>
                      <a:pPr fontAlgn="t"/>
                      <a:r>
                        <a:rPr lang="en-US" sz="1300" dirty="0" err="1">
                          <a:effectLst/>
                        </a:rPr>
                        <a:t>DataGrip</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a:effectLst/>
                        </a:rPr>
                        <a:t>Compass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000508375"/>
                  </a:ext>
                </a:extLst>
              </a:tr>
              <a:tr h="306526">
                <a:tc gridSpan="2">
                  <a:txBody>
                    <a:bodyPr/>
                    <a:lstStyle/>
                    <a:p>
                      <a:pPr fontAlgn="t"/>
                      <a:r>
                        <a:rPr lang="en-US" sz="1300" dirty="0" err="1">
                          <a:effectLst/>
                        </a:rPr>
                        <a:t>pymysql</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err="1">
                          <a:effectLst/>
                        </a:rPr>
                        <a:t>pymongo</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30390579"/>
                  </a:ext>
                </a:extLst>
              </a:tr>
            </a:tbl>
          </a:graphicData>
        </a:graphic>
      </p:graphicFrame>
      <p:sp>
        <p:nvSpPr>
          <p:cNvPr id="5" name="Rounded Rectangle 4">
            <a:extLst>
              <a:ext uri="{FF2B5EF4-FFF2-40B4-BE49-F238E27FC236}">
                <a16:creationId xmlns:a16="http://schemas.microsoft.com/office/drawing/2014/main" id="{EFC6B5C9-3D1A-5A48-8FDC-99DF043D7D88}"/>
              </a:ext>
            </a:extLst>
          </p:cNvPr>
          <p:cNvSpPr/>
          <p:nvPr/>
        </p:nvSpPr>
        <p:spPr>
          <a:xfrm>
            <a:off x="5988862" y="0"/>
            <a:ext cx="3124200" cy="990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Switch to notebook.</a:t>
            </a:r>
          </a:p>
        </p:txBody>
      </p:sp>
    </p:spTree>
    <p:extLst>
      <p:ext uri="{BB962C8B-B14F-4D97-AF65-F5344CB8AC3E}">
        <p14:creationId xmlns:p14="http://schemas.microsoft.com/office/powerpoint/2010/main" val="22655708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13BF69-E35B-0341-BDC8-C17760F351E0}"/>
              </a:ext>
            </a:extLst>
          </p:cNvPr>
          <p:cNvSpPr>
            <a:spLocks noGrp="1"/>
          </p:cNvSpPr>
          <p:nvPr>
            <p:ph idx="1"/>
          </p:nvPr>
        </p:nvSpPr>
        <p:spPr>
          <a:xfrm>
            <a:off x="152400" y="590550"/>
            <a:ext cx="4038600" cy="4038600"/>
          </a:xfrm>
        </p:spPr>
        <p:txBody>
          <a:bodyPr/>
          <a:lstStyle/>
          <a:p>
            <a:pPr marL="0" indent="0">
              <a:buNone/>
            </a:pPr>
            <a:r>
              <a:rPr lang="en-US" dirty="0"/>
              <a:t>Basic Operations:</a:t>
            </a:r>
          </a:p>
          <a:p>
            <a:pPr lvl="1"/>
            <a:r>
              <a:rPr lang="en-US" dirty="0"/>
              <a:t>Create database</a:t>
            </a:r>
          </a:p>
          <a:p>
            <a:pPr lvl="1"/>
            <a:r>
              <a:rPr lang="en-US" dirty="0"/>
              <a:t>Create collection</a:t>
            </a:r>
          </a:p>
          <a:p>
            <a:pPr lvl="1"/>
            <a:r>
              <a:rPr lang="en-US" dirty="0"/>
              <a:t>Create-Retrieve-Update-Delete (CRUD):</a:t>
            </a:r>
          </a:p>
          <a:p>
            <a:pPr lvl="2"/>
            <a:r>
              <a:rPr lang="en-US" dirty="0"/>
              <a:t>Create: insert()</a:t>
            </a:r>
          </a:p>
          <a:p>
            <a:pPr lvl="2"/>
            <a:r>
              <a:rPr lang="en-US" dirty="0"/>
              <a:t>Retrieve:</a:t>
            </a:r>
          </a:p>
          <a:p>
            <a:pPr lvl="3"/>
            <a:r>
              <a:rPr lang="en-US" dirty="0"/>
              <a:t>find()</a:t>
            </a:r>
          </a:p>
          <a:p>
            <a:pPr lvl="3"/>
            <a:r>
              <a:rPr lang="en-US" dirty="0" err="1"/>
              <a:t>find_one</a:t>
            </a:r>
            <a:r>
              <a:rPr lang="en-US" dirty="0"/>
              <a:t>()</a:t>
            </a:r>
          </a:p>
          <a:p>
            <a:pPr lvl="2"/>
            <a:r>
              <a:rPr lang="en-US" dirty="0"/>
              <a:t>Update: update()</a:t>
            </a:r>
          </a:p>
          <a:p>
            <a:pPr lvl="2"/>
            <a:r>
              <a:rPr lang="en-US" dirty="0"/>
              <a:t>Delete: remove()</a:t>
            </a:r>
          </a:p>
          <a:p>
            <a:pPr marL="457200" lvl="1" indent="0">
              <a:buNone/>
            </a:pPr>
            <a:endParaRPr lang="en-US" dirty="0"/>
          </a:p>
        </p:txBody>
      </p:sp>
      <p:sp>
        <p:nvSpPr>
          <p:cNvPr id="3" name="Title 2">
            <a:extLst>
              <a:ext uri="{FF2B5EF4-FFF2-40B4-BE49-F238E27FC236}">
                <a16:creationId xmlns:a16="http://schemas.microsoft.com/office/drawing/2014/main" id="{24E5A588-71B7-EE4D-BF9A-5AAC447140B7}"/>
              </a:ext>
            </a:extLst>
          </p:cNvPr>
          <p:cNvSpPr>
            <a:spLocks noGrp="1"/>
          </p:cNvSpPr>
          <p:nvPr>
            <p:ph type="title"/>
          </p:nvPr>
        </p:nvSpPr>
        <p:spPr/>
        <p:txBody>
          <a:bodyPr/>
          <a:lstStyle/>
          <a:p>
            <a:r>
              <a:rPr lang="en-US" dirty="0"/>
              <a:t>Core Operations</a:t>
            </a:r>
          </a:p>
        </p:txBody>
      </p:sp>
      <p:sp>
        <p:nvSpPr>
          <p:cNvPr id="4" name="Content Placeholder 1">
            <a:extLst>
              <a:ext uri="{FF2B5EF4-FFF2-40B4-BE49-F238E27FC236}">
                <a16:creationId xmlns:a16="http://schemas.microsoft.com/office/drawing/2014/main" id="{30CA4EAF-3903-2E4F-BE60-434B2605F8C1}"/>
              </a:ext>
            </a:extLst>
          </p:cNvPr>
          <p:cNvSpPr txBox="1">
            <a:spLocks/>
          </p:cNvSpPr>
          <p:nvPr/>
        </p:nvSpPr>
        <p:spPr>
          <a:xfrm>
            <a:off x="4982183" y="590550"/>
            <a:ext cx="4038600" cy="40386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dirty="0"/>
              <a:t>More Advanced Concepts:</a:t>
            </a:r>
          </a:p>
          <a:p>
            <a:pPr lvl="1"/>
            <a:r>
              <a:rPr lang="en-US" dirty="0"/>
              <a:t>Limit</a:t>
            </a:r>
          </a:p>
          <a:p>
            <a:pPr lvl="1"/>
            <a:r>
              <a:rPr lang="en-US" dirty="0"/>
              <a:t>Sort</a:t>
            </a:r>
          </a:p>
          <a:p>
            <a:pPr lvl="1"/>
            <a:r>
              <a:rPr lang="en-US" dirty="0"/>
              <a:t>Aggregation Pipelines</a:t>
            </a:r>
          </a:p>
          <a:p>
            <a:pPr lvl="2"/>
            <a:r>
              <a:rPr lang="en-US" dirty="0"/>
              <a:t>Merge</a:t>
            </a:r>
          </a:p>
          <a:p>
            <a:pPr lvl="2"/>
            <a:r>
              <a:rPr lang="en-US" dirty="0"/>
              <a:t>Union</a:t>
            </a:r>
          </a:p>
          <a:p>
            <a:pPr lvl="2"/>
            <a:r>
              <a:rPr lang="en-US" dirty="0"/>
              <a:t>Lookup</a:t>
            </a:r>
          </a:p>
          <a:p>
            <a:pPr lvl="2"/>
            <a:r>
              <a:rPr lang="en-US" dirty="0"/>
              <a:t>Match</a:t>
            </a:r>
          </a:p>
          <a:p>
            <a:pPr lvl="2"/>
            <a:r>
              <a:rPr lang="en-US" dirty="0"/>
              <a:t>Merge</a:t>
            </a:r>
          </a:p>
          <a:p>
            <a:pPr lvl="2"/>
            <a:r>
              <a:rPr lang="en-US" dirty="0"/>
              <a:t>Sample</a:t>
            </a:r>
          </a:p>
          <a:p>
            <a:pPr lvl="2"/>
            <a:r>
              <a:rPr lang="en-US" dirty="0"/>
              <a:t>... ...</a:t>
            </a:r>
          </a:p>
        </p:txBody>
      </p:sp>
      <p:sp>
        <p:nvSpPr>
          <p:cNvPr id="5" name="TextBox 4">
            <a:extLst>
              <a:ext uri="{FF2B5EF4-FFF2-40B4-BE49-F238E27FC236}">
                <a16:creationId xmlns:a16="http://schemas.microsoft.com/office/drawing/2014/main" id="{85312B54-D860-A74E-8753-2B2788A628A4}"/>
              </a:ext>
            </a:extLst>
          </p:cNvPr>
          <p:cNvSpPr txBox="1"/>
          <p:nvPr/>
        </p:nvSpPr>
        <p:spPr>
          <a:xfrm>
            <a:off x="123217" y="4152840"/>
            <a:ext cx="8508419" cy="369332"/>
          </a:xfrm>
          <a:prstGeom prst="rect">
            <a:avLst/>
          </a:prstGeom>
          <a:noFill/>
        </p:spPr>
        <p:txBody>
          <a:bodyPr wrap="none" rtlCol="0">
            <a:spAutoFit/>
          </a:bodyPr>
          <a:lstStyle/>
          <a:p>
            <a:r>
              <a:rPr lang="en-US" dirty="0"/>
              <a:t>We will just cover the basics for now and may cover more things in HW or other lectures.</a:t>
            </a:r>
          </a:p>
        </p:txBody>
      </p:sp>
    </p:spTree>
    <p:extLst>
      <p:ext uri="{BB962C8B-B14F-4D97-AF65-F5344CB8AC3E}">
        <p14:creationId xmlns:p14="http://schemas.microsoft.com/office/powerpoint/2010/main" val="6320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3B8B19-4E98-244F-A99C-EA014A5E8AD9}"/>
              </a:ext>
            </a:extLst>
          </p:cNvPr>
          <p:cNvSpPr>
            <a:spLocks noGrp="1"/>
          </p:cNvSpPr>
          <p:nvPr>
            <p:ph idx="1"/>
          </p:nvPr>
        </p:nvSpPr>
        <p:spPr>
          <a:xfrm>
            <a:off x="152400" y="590550"/>
            <a:ext cx="3581400" cy="4038600"/>
          </a:xfrm>
        </p:spPr>
        <p:txBody>
          <a:bodyPr/>
          <a:lstStyle/>
          <a:p>
            <a:r>
              <a:rPr lang="en-US" sz="1600" dirty="0"/>
              <a:t>Note:</a:t>
            </a:r>
          </a:p>
          <a:p>
            <a:pPr lvl="1"/>
            <a:r>
              <a:rPr lang="en-US" sz="1400" dirty="0"/>
              <a:t>MongoDB use a more </a:t>
            </a:r>
            <a:r>
              <a:rPr lang="en-US" sz="1400" dirty="0" err="1"/>
              <a:t>pymysql</a:t>
            </a:r>
            <a:r>
              <a:rPr lang="en-US" sz="1400" dirty="0"/>
              <a:t> approach, e.g. an API, than pure declarative languages like SQL.</a:t>
            </a:r>
          </a:p>
          <a:p>
            <a:pPr lvl="1"/>
            <a:r>
              <a:rPr lang="en-US" sz="1400" dirty="0"/>
              <a:t>The parameters for find() are where the declarative language appears.</a:t>
            </a:r>
          </a:p>
          <a:p>
            <a:r>
              <a:rPr lang="en-US" sz="1600" dirty="0"/>
              <a:t>The basic forms of find() and </a:t>
            </a:r>
            <a:r>
              <a:rPr lang="en-US" sz="1600" dirty="0" err="1"/>
              <a:t>find_one</a:t>
            </a:r>
            <a:r>
              <a:rPr lang="en-US" sz="1600" dirty="0"/>
              <a:t>() have two parameters:</a:t>
            </a:r>
          </a:p>
          <a:p>
            <a:pPr lvl="1"/>
            <a:r>
              <a:rPr lang="en-US" sz="1400" i="1" dirty="0"/>
              <a:t>filter expression</a:t>
            </a:r>
          </a:p>
          <a:p>
            <a:pPr lvl="1"/>
            <a:r>
              <a:rPr lang="en-US" sz="1400" i="1" dirty="0"/>
              <a:t>Project expression</a:t>
            </a:r>
          </a:p>
          <a:p>
            <a:r>
              <a:rPr lang="en-US" sz="1600" dirty="0"/>
              <a:t>You can use the Compass tool</a:t>
            </a:r>
            <a:br>
              <a:rPr lang="en-US" sz="1600" dirty="0"/>
            </a:br>
            <a:r>
              <a:rPr lang="en-US" sz="1600" dirty="0"/>
              <a:t>and screen captures for some HW and exam answers.</a:t>
            </a:r>
          </a:p>
          <a:p>
            <a:r>
              <a:rPr lang="en-US" sz="1600" dirty="0"/>
              <a:t>What if I want the answer in a </a:t>
            </a:r>
            <a:r>
              <a:rPr lang="en-US" sz="1600" dirty="0" err="1"/>
              <a:t>Jupyter</a:t>
            </a:r>
            <a:r>
              <a:rPr lang="en-US" sz="1600" dirty="0"/>
              <a:t> Notebook?</a:t>
            </a:r>
          </a:p>
        </p:txBody>
      </p:sp>
      <p:sp>
        <p:nvSpPr>
          <p:cNvPr id="3" name="Title 2">
            <a:extLst>
              <a:ext uri="{FF2B5EF4-FFF2-40B4-BE49-F238E27FC236}">
                <a16:creationId xmlns:a16="http://schemas.microsoft.com/office/drawing/2014/main" id="{BF5FD407-0A61-FD4E-9E29-AED6BFBCA6CC}"/>
              </a:ext>
            </a:extLst>
          </p:cNvPr>
          <p:cNvSpPr>
            <a:spLocks noGrp="1"/>
          </p:cNvSpPr>
          <p:nvPr>
            <p:ph type="title"/>
          </p:nvPr>
        </p:nvSpPr>
        <p:spPr/>
        <p:txBody>
          <a:bodyPr/>
          <a:lstStyle/>
          <a:p>
            <a:r>
              <a:rPr lang="en-US" dirty="0"/>
              <a:t>find()</a:t>
            </a:r>
          </a:p>
        </p:txBody>
      </p:sp>
      <p:pic>
        <p:nvPicPr>
          <p:cNvPr id="4" name="Picture 3">
            <a:extLst>
              <a:ext uri="{FF2B5EF4-FFF2-40B4-BE49-F238E27FC236}">
                <a16:creationId xmlns:a16="http://schemas.microsoft.com/office/drawing/2014/main" id="{51DF943A-2D33-4741-9ECF-A17B6AAB17E6}"/>
              </a:ext>
            </a:extLst>
          </p:cNvPr>
          <p:cNvPicPr>
            <a:picLocks noChangeAspect="1"/>
          </p:cNvPicPr>
          <p:nvPr/>
        </p:nvPicPr>
        <p:blipFill>
          <a:blip r:embed="rId2"/>
          <a:stretch>
            <a:fillRect/>
          </a:stretch>
        </p:blipFill>
        <p:spPr>
          <a:xfrm>
            <a:off x="3819227" y="361950"/>
            <a:ext cx="5183722" cy="3943350"/>
          </a:xfrm>
          <a:prstGeom prst="rect">
            <a:avLst/>
          </a:prstGeom>
        </p:spPr>
      </p:pic>
    </p:spTree>
    <p:extLst>
      <p:ext uri="{BB962C8B-B14F-4D97-AF65-F5344CB8AC3E}">
        <p14:creationId xmlns:p14="http://schemas.microsoft.com/office/powerpoint/2010/main" val="587400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7B9CF9-0748-514A-B06D-00D55E267069}"/>
              </a:ext>
            </a:extLst>
          </p:cNvPr>
          <p:cNvSpPr>
            <a:spLocks noGrp="1"/>
          </p:cNvSpPr>
          <p:nvPr>
            <p:ph type="title"/>
          </p:nvPr>
        </p:nvSpPr>
        <p:spPr/>
        <p:txBody>
          <a:bodyPr/>
          <a:lstStyle/>
          <a:p>
            <a:r>
              <a:rPr lang="en-US" dirty="0"/>
              <a:t>Generate Code</a:t>
            </a:r>
          </a:p>
        </p:txBody>
      </p:sp>
      <p:pic>
        <p:nvPicPr>
          <p:cNvPr id="7" name="Picture 6">
            <a:extLst>
              <a:ext uri="{FF2B5EF4-FFF2-40B4-BE49-F238E27FC236}">
                <a16:creationId xmlns:a16="http://schemas.microsoft.com/office/drawing/2014/main" id="{A6819762-174E-7049-94A5-9BDE51BB73C2}"/>
              </a:ext>
            </a:extLst>
          </p:cNvPr>
          <p:cNvPicPr>
            <a:picLocks noChangeAspect="1"/>
          </p:cNvPicPr>
          <p:nvPr/>
        </p:nvPicPr>
        <p:blipFill>
          <a:blip r:embed="rId2"/>
          <a:stretch>
            <a:fillRect/>
          </a:stretch>
        </p:blipFill>
        <p:spPr>
          <a:xfrm>
            <a:off x="35668" y="563197"/>
            <a:ext cx="6565309" cy="4017106"/>
          </a:xfrm>
          <a:prstGeom prst="rect">
            <a:avLst/>
          </a:prstGeom>
        </p:spPr>
      </p:pic>
      <p:sp>
        <p:nvSpPr>
          <p:cNvPr id="8" name="Rectangle 7">
            <a:extLst>
              <a:ext uri="{FF2B5EF4-FFF2-40B4-BE49-F238E27FC236}">
                <a16:creationId xmlns:a16="http://schemas.microsoft.com/office/drawing/2014/main" id="{9E70E515-DBEF-ED40-B9F0-947C9C7D9F27}"/>
              </a:ext>
            </a:extLst>
          </p:cNvPr>
          <p:cNvSpPr/>
          <p:nvPr/>
        </p:nvSpPr>
        <p:spPr>
          <a:xfrm>
            <a:off x="6324600" y="1276350"/>
            <a:ext cx="381000" cy="22860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F8EB7F-B5A8-8B4B-97E8-45F42F976A33}"/>
              </a:ext>
            </a:extLst>
          </p:cNvPr>
          <p:cNvSpPr txBox="1"/>
          <p:nvPr/>
        </p:nvSpPr>
        <p:spPr>
          <a:xfrm>
            <a:off x="6674796" y="1674218"/>
            <a:ext cx="2549096" cy="1815882"/>
          </a:xfrm>
          <a:prstGeom prst="rect">
            <a:avLst/>
          </a:prstGeom>
          <a:noFill/>
        </p:spPr>
        <p:txBody>
          <a:bodyPr wrap="none" rtlCol="0">
            <a:spAutoFit/>
          </a:bodyPr>
          <a:lstStyle/>
          <a:p>
            <a:pPr marL="285750" indent="-285750">
              <a:buFont typeface="Arial" panose="020B0604020202020204" pitchFamily="34" charset="0"/>
              <a:buChar char="•"/>
            </a:pPr>
            <a:r>
              <a:rPr lang="en-US" sz="1400" dirty="0"/>
              <a:t>Choose Export to Language.</a:t>
            </a:r>
          </a:p>
          <a:p>
            <a:pPr marL="285750" indent="-285750">
              <a:buFont typeface="Arial" panose="020B0604020202020204" pitchFamily="34" charset="0"/>
              <a:buChar char="•"/>
            </a:pPr>
            <a:r>
              <a:rPr lang="en-US" sz="1400" dirty="0"/>
              <a:t>Copy into the notebook.</a:t>
            </a:r>
          </a:p>
          <a:p>
            <a:pPr marL="285750" indent="-285750">
              <a:buFont typeface="Arial" panose="020B0604020202020204" pitchFamily="34" charset="0"/>
              <a:buChar char="•"/>
            </a:pPr>
            <a:r>
              <a:rPr lang="en-US" sz="1400" dirty="0"/>
              <a:t>The export has an option</a:t>
            </a:r>
            <a:br>
              <a:rPr lang="en-US" sz="1400" dirty="0"/>
            </a:br>
            <a:r>
              <a:rPr lang="en-US" sz="1400" dirty="0"/>
              <a:t>to include all the connection</a:t>
            </a:r>
            <a:br>
              <a:rPr lang="en-US" sz="1400" dirty="0"/>
            </a:br>
            <a:r>
              <a:rPr lang="en-US" sz="1400" dirty="0"/>
              <a:t>setup, choosing DB, ...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solidFill>
                  <a:srgbClr val="FF0000"/>
                </a:solidFill>
              </a:rPr>
              <a:t>Switch to Notebook</a:t>
            </a:r>
          </a:p>
        </p:txBody>
      </p:sp>
    </p:spTree>
    <p:extLst>
      <p:ext uri="{BB962C8B-B14F-4D97-AF65-F5344CB8AC3E}">
        <p14:creationId xmlns:p14="http://schemas.microsoft.com/office/powerpoint/2010/main" val="31857557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Tree>
    <p:extLst>
      <p:ext uri="{BB962C8B-B14F-4D97-AF65-F5344CB8AC3E}">
        <p14:creationId xmlns:p14="http://schemas.microsoft.com/office/powerpoint/2010/main" val="2573794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2800" i="1" dirty="0">
                <a:solidFill>
                  <a:schemeClr val="bg1"/>
                </a:solidFill>
              </a:rPr>
              <a:t>Overview and Reminder</a:t>
            </a:r>
          </a:p>
        </p:txBody>
      </p:sp>
      <p:sp>
        <p:nvSpPr>
          <p:cNvPr id="10" name="TextBox 11">
            <a:extLst>
              <a:ext uri="{FF2B5EF4-FFF2-40B4-BE49-F238E27FC236}">
                <a16:creationId xmlns:a16="http://schemas.microsoft.com/office/drawing/2014/main" id="{3AF55EB1-0DAB-D94F-B7DF-382E8850E51D}"/>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10: No SQL (2), Module II (2)</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320869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
        <p:nvSpPr>
          <p:cNvPr id="2" name="Rounded Rectangle 1">
            <a:extLst>
              <a:ext uri="{FF2B5EF4-FFF2-40B4-BE49-F238E27FC236}">
                <a16:creationId xmlns:a16="http://schemas.microsoft.com/office/drawing/2014/main" id="{12C8B437-7C2E-784A-8C7A-3F3EF2F58F8F}"/>
              </a:ext>
            </a:extLst>
          </p:cNvPr>
          <p:cNvSpPr/>
          <p:nvPr/>
        </p:nvSpPr>
        <p:spPr>
          <a:xfrm>
            <a:off x="1676400" y="1518091"/>
            <a:ext cx="4419600" cy="2183518"/>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Net for HWs and exams:</a:t>
            </a:r>
          </a:p>
          <a:p>
            <a:pPr marL="171450" indent="-171450">
              <a:buFont typeface="Arial" panose="020B0604020202020204" pitchFamily="34" charset="0"/>
              <a:buChar char="•"/>
            </a:pPr>
            <a:r>
              <a:rPr lang="en-US" sz="1200" dirty="0"/>
              <a:t>We will keep the queries simple.</a:t>
            </a:r>
          </a:p>
          <a:p>
            <a:pPr marL="171450" indent="-171450">
              <a:buFont typeface="Arial" panose="020B0604020202020204" pitchFamily="34" charset="0"/>
              <a:buChar char="•"/>
            </a:pPr>
            <a:r>
              <a:rPr lang="en-US" sz="1200" dirty="0"/>
              <a:t>The language is as complex as SQL, and we spent</a:t>
            </a:r>
            <a:br>
              <a:rPr lang="en-US" sz="1200" dirty="0"/>
            </a:br>
            <a:r>
              <a:rPr lang="en-US" sz="1200" dirty="0"/>
              <a:t>several weeks on the language.</a:t>
            </a:r>
          </a:p>
          <a:p>
            <a:pPr marL="171450" indent="-171450">
              <a:buFont typeface="Arial" panose="020B0604020202020204" pitchFamily="34" charset="0"/>
              <a:buChar char="•"/>
            </a:pPr>
            <a:r>
              <a:rPr lang="en-US" sz="1200" dirty="0"/>
              <a:t>Let’s take a look in the </a:t>
            </a:r>
            <a:r>
              <a:rPr lang="en-US" sz="1200" dirty="0" err="1"/>
              <a:t>Jupyter</a:t>
            </a:r>
            <a:r>
              <a:rPr lang="en-US" sz="1200" dirty="0"/>
              <a:t> Notebook on</a:t>
            </a:r>
            <a:br>
              <a:rPr lang="en-US" sz="1200" dirty="0"/>
            </a:br>
            <a:r>
              <a:rPr lang="en-US" sz="1200" dirty="0"/>
              <a:t>some create and insert functions.</a:t>
            </a:r>
            <a:br>
              <a:rPr lang="en-US" sz="1200" dirty="0"/>
            </a:br>
            <a:endParaRPr lang="en-US" sz="1200" dirty="0"/>
          </a:p>
          <a:p>
            <a:pPr marL="171450" indent="-171450">
              <a:buFont typeface="Arial" panose="020B0604020202020204" pitchFamily="34" charset="0"/>
              <a:buChar char="•"/>
            </a:pPr>
            <a:r>
              <a:rPr lang="en-US" sz="1200" dirty="0"/>
              <a:t>But, first, the </a:t>
            </a:r>
            <a:r>
              <a:rPr lang="en-US" sz="1200" dirty="0" err="1"/>
              <a:t>datamodel</a:t>
            </a:r>
            <a:r>
              <a:rPr lang="en-US" sz="1200" dirty="0"/>
              <a:t> impedance mismatch concept.</a:t>
            </a:r>
          </a:p>
        </p:txBody>
      </p:sp>
    </p:spTree>
    <p:extLst>
      <p:ext uri="{BB962C8B-B14F-4D97-AF65-F5344CB8AC3E}">
        <p14:creationId xmlns:p14="http://schemas.microsoft.com/office/powerpoint/2010/main" val="19214442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8176E8-6F53-3042-B8F3-A95DE1D00C73}"/>
              </a:ext>
            </a:extLst>
          </p:cNvPr>
          <p:cNvSpPr>
            <a:spLocks noGrp="1"/>
          </p:cNvSpPr>
          <p:nvPr>
            <p:ph idx="1"/>
          </p:nvPr>
        </p:nvSpPr>
        <p:spPr/>
        <p:txBody>
          <a:bodyPr/>
          <a:lstStyle/>
          <a:p>
            <a:pPr marL="0" indent="0">
              <a:buNone/>
            </a:pPr>
            <a:r>
              <a:rPr lang="en-US" sz="1050" dirty="0"/>
              <a:t>Document Format:</a:t>
            </a:r>
          </a:p>
          <a:p>
            <a:pPr marL="0" indent="0">
              <a:buNone/>
            </a:pPr>
            <a:r>
              <a:rPr lang="en-US" sz="600" dirty="0"/>
              <a:t>{</a:t>
            </a:r>
          </a:p>
          <a:p>
            <a:pPr marL="0" indent="0">
              <a:buNone/>
            </a:pPr>
            <a:r>
              <a:rPr lang="en-US" sz="600" dirty="0"/>
              <a:t>    "</a:t>
            </a:r>
            <a:r>
              <a:rPr lang="en-US" sz="600" dirty="0" err="1"/>
              <a:t>orderNumber</a:t>
            </a:r>
            <a:r>
              <a:rPr lang="en-US" sz="600" dirty="0"/>
              <a:t>": 10100,</a:t>
            </a:r>
          </a:p>
          <a:p>
            <a:pPr marL="0" indent="0">
              <a:buNone/>
            </a:pPr>
            <a:r>
              <a:rPr lang="en-US" sz="600" dirty="0"/>
              <a:t>    "</a:t>
            </a:r>
            <a:r>
              <a:rPr lang="en-US" sz="600" dirty="0" err="1"/>
              <a:t>customerNumber</a:t>
            </a:r>
            <a:r>
              <a:rPr lang="en-US" sz="600" dirty="0"/>
              <a:t>": 363,</a:t>
            </a:r>
          </a:p>
          <a:p>
            <a:pPr marL="0" indent="0">
              <a:buNone/>
            </a:pPr>
            <a:r>
              <a:rPr lang="en-US" sz="600" dirty="0"/>
              <a:t>    "</a:t>
            </a:r>
            <a:r>
              <a:rPr lang="en-US" sz="600" dirty="0" err="1"/>
              <a:t>orderDate</a:t>
            </a:r>
            <a:r>
              <a:rPr lang="en-US" sz="600" dirty="0"/>
              <a:t>": "2003-01-06",</a:t>
            </a:r>
          </a:p>
          <a:p>
            <a:pPr marL="0" indent="0">
              <a:buNone/>
            </a:pPr>
            <a:r>
              <a:rPr lang="en-US" sz="600" dirty="0"/>
              <a:t>    "</a:t>
            </a:r>
            <a:r>
              <a:rPr lang="en-US" sz="600" dirty="0" err="1"/>
              <a:t>requiredDate</a:t>
            </a:r>
            <a:r>
              <a:rPr lang="en-US" sz="600" dirty="0"/>
              <a:t>": "2003-01-13",</a:t>
            </a:r>
          </a:p>
          <a:p>
            <a:pPr marL="0" indent="0">
              <a:buNone/>
            </a:pPr>
            <a:r>
              <a:rPr lang="en-US" sz="600" dirty="0"/>
              <a:t>    "</a:t>
            </a:r>
            <a:r>
              <a:rPr lang="en-US" sz="600" dirty="0" err="1"/>
              <a:t>shippedDate</a:t>
            </a:r>
            <a:r>
              <a:rPr lang="en-US" sz="600" dirty="0"/>
              <a:t>": "2003-01-10",</a:t>
            </a:r>
          </a:p>
          <a:p>
            <a:pPr marL="0" indent="0">
              <a:buNone/>
            </a:pPr>
            <a:r>
              <a:rPr lang="en-US" sz="600" dirty="0"/>
              <a:t>    "status": "Shipped",</a:t>
            </a:r>
          </a:p>
          <a:p>
            <a:pPr marL="0" indent="0">
              <a:buNone/>
            </a:pPr>
            <a:r>
              <a:rPr lang="en-US" sz="600" dirty="0"/>
              <a:t>    "</a:t>
            </a:r>
            <a:r>
              <a:rPr lang="en-US" sz="600" dirty="0" err="1"/>
              <a:t>orderDetails</a:t>
            </a:r>
            <a:r>
              <a:rPr lang="en-US" sz="600" dirty="0"/>
              <a:t>": [</a:t>
            </a:r>
          </a:p>
          <a:p>
            <a:pPr marL="0" indent="0">
              <a:buNone/>
            </a:pPr>
            <a:r>
              <a:rPr lang="en-US" sz="600" dirty="0"/>
              <a:t>      {</a:t>
            </a:r>
          </a:p>
          <a:p>
            <a:pPr marL="0" indent="0">
              <a:buNone/>
            </a:pPr>
            <a:r>
              <a:rPr lang="en-US" sz="600" dirty="0"/>
              <a:t>        "</a:t>
            </a:r>
            <a:r>
              <a:rPr lang="en-US" sz="600" dirty="0" err="1"/>
              <a:t>orderLineNumber</a:t>
            </a:r>
            <a:r>
              <a:rPr lang="en-US" sz="600" dirty="0"/>
              <a:t>": 1,</a:t>
            </a:r>
          </a:p>
          <a:p>
            <a:pPr marL="0" indent="0">
              <a:buNone/>
            </a:pPr>
            <a:r>
              <a:rPr lang="en-US" sz="600" dirty="0"/>
              <a:t>        "</a:t>
            </a:r>
            <a:r>
              <a:rPr lang="en-US" sz="600" dirty="0" err="1"/>
              <a:t>productCode</a:t>
            </a:r>
            <a:r>
              <a:rPr lang="en-US" sz="600" dirty="0"/>
              <a:t>": "S24_3969",</a:t>
            </a:r>
          </a:p>
          <a:p>
            <a:pPr marL="0" indent="0">
              <a:buNone/>
            </a:pPr>
            <a:r>
              <a:rPr lang="en-US" sz="600" dirty="0"/>
              <a:t>        "</a:t>
            </a:r>
            <a:r>
              <a:rPr lang="en-US" sz="600" dirty="0" err="1"/>
              <a:t>quantityOrdered</a:t>
            </a:r>
            <a:r>
              <a:rPr lang="en-US" sz="600" dirty="0"/>
              <a:t>": 49,</a:t>
            </a:r>
          </a:p>
          <a:p>
            <a:pPr marL="0" indent="0">
              <a:buNone/>
            </a:pPr>
            <a:r>
              <a:rPr lang="en-US" sz="600" dirty="0"/>
              <a:t>        "</a:t>
            </a:r>
            <a:r>
              <a:rPr lang="en-US" sz="600" dirty="0" err="1"/>
              <a:t>priceEach</a:t>
            </a:r>
            <a:r>
              <a:rPr lang="en-US" sz="600" dirty="0"/>
              <a:t>": "35.29"</a:t>
            </a:r>
          </a:p>
          <a:p>
            <a:pPr marL="0" indent="0">
              <a:buNone/>
            </a:pPr>
            <a:r>
              <a:rPr lang="en-US" sz="600" dirty="0"/>
              <a:t>      },</a:t>
            </a:r>
          </a:p>
          <a:p>
            <a:pPr marL="0" indent="0">
              <a:buNone/>
            </a:pPr>
            <a:r>
              <a:rPr lang="en-US" sz="600" dirty="0"/>
              <a:t>      {</a:t>
            </a:r>
          </a:p>
          <a:p>
            <a:pPr marL="0" indent="0">
              <a:buNone/>
            </a:pPr>
            <a:r>
              <a:rPr lang="en-US" sz="600" dirty="0"/>
              <a:t>        "</a:t>
            </a:r>
            <a:r>
              <a:rPr lang="en-US" sz="600" dirty="0" err="1"/>
              <a:t>orderLineNumber</a:t>
            </a:r>
            <a:r>
              <a:rPr lang="en-US" sz="600" dirty="0"/>
              <a:t>": 2,</a:t>
            </a:r>
          </a:p>
          <a:p>
            <a:pPr marL="0" indent="0">
              <a:buNone/>
            </a:pPr>
            <a:r>
              <a:rPr lang="en-US" sz="600" dirty="0"/>
              <a:t>        "</a:t>
            </a:r>
            <a:r>
              <a:rPr lang="en-US" sz="600" dirty="0" err="1"/>
              <a:t>productCode</a:t>
            </a:r>
            <a:r>
              <a:rPr lang="en-US" sz="600" dirty="0"/>
              <a:t>": "S18_2248",</a:t>
            </a:r>
          </a:p>
          <a:p>
            <a:pPr marL="0" indent="0">
              <a:buNone/>
            </a:pPr>
            <a:r>
              <a:rPr lang="en-US" sz="600" dirty="0"/>
              <a:t>        "</a:t>
            </a:r>
            <a:r>
              <a:rPr lang="en-US" sz="600" dirty="0" err="1"/>
              <a:t>quantityOrdered</a:t>
            </a:r>
            <a:r>
              <a:rPr lang="en-US" sz="600" dirty="0"/>
              <a:t>": 50,</a:t>
            </a:r>
          </a:p>
          <a:p>
            <a:pPr marL="0" indent="0">
              <a:buNone/>
            </a:pPr>
            <a:r>
              <a:rPr lang="en-US" sz="600" dirty="0"/>
              <a:t>        "</a:t>
            </a:r>
            <a:r>
              <a:rPr lang="en-US" sz="600" dirty="0" err="1"/>
              <a:t>priceEach</a:t>
            </a:r>
            <a:r>
              <a:rPr lang="en-US" sz="600" dirty="0"/>
              <a:t>": "55.09"</a:t>
            </a:r>
          </a:p>
          <a:p>
            <a:pPr marL="0" indent="0">
              <a:buNone/>
            </a:pPr>
            <a:r>
              <a:rPr lang="en-US" sz="600" dirty="0"/>
              <a:t>      },</a:t>
            </a:r>
          </a:p>
          <a:p>
            <a:pPr marL="0" indent="0">
              <a:buNone/>
            </a:pPr>
            <a:r>
              <a:rPr lang="en-US" sz="600" dirty="0"/>
              <a:t>      {</a:t>
            </a:r>
          </a:p>
          <a:p>
            <a:pPr marL="0" indent="0">
              <a:buNone/>
            </a:pPr>
            <a:r>
              <a:rPr lang="en-US" sz="600" dirty="0"/>
              <a:t>        "</a:t>
            </a:r>
            <a:r>
              <a:rPr lang="en-US" sz="600" dirty="0" err="1"/>
              <a:t>orderLineNumber</a:t>
            </a:r>
            <a:r>
              <a:rPr lang="en-US" sz="600" dirty="0"/>
              <a:t>": 3,</a:t>
            </a:r>
          </a:p>
          <a:p>
            <a:pPr marL="0" indent="0">
              <a:buNone/>
            </a:pPr>
            <a:r>
              <a:rPr lang="en-US" sz="600" dirty="0"/>
              <a:t>        "</a:t>
            </a:r>
            <a:r>
              <a:rPr lang="en-US" sz="600" dirty="0" err="1"/>
              <a:t>productCode</a:t>
            </a:r>
            <a:r>
              <a:rPr lang="en-US" sz="600" dirty="0"/>
              <a:t>": "S18_1749",</a:t>
            </a:r>
          </a:p>
          <a:p>
            <a:pPr marL="0" indent="0">
              <a:buNone/>
            </a:pPr>
            <a:r>
              <a:rPr lang="en-US" sz="600" dirty="0"/>
              <a:t>        "</a:t>
            </a:r>
            <a:r>
              <a:rPr lang="en-US" sz="600" dirty="0" err="1"/>
              <a:t>quantityOrdered</a:t>
            </a:r>
            <a:r>
              <a:rPr lang="en-US" sz="600" dirty="0"/>
              <a:t>": 30,</a:t>
            </a:r>
          </a:p>
          <a:p>
            <a:pPr marL="0" indent="0">
              <a:buNone/>
            </a:pPr>
            <a:r>
              <a:rPr lang="en-US" sz="600" dirty="0"/>
              <a:t>        "</a:t>
            </a:r>
            <a:r>
              <a:rPr lang="en-US" sz="600" dirty="0" err="1"/>
              <a:t>priceEach</a:t>
            </a:r>
            <a:r>
              <a:rPr lang="en-US" sz="600" dirty="0"/>
              <a:t>": "136.00"</a:t>
            </a:r>
          </a:p>
          <a:p>
            <a:pPr marL="0" indent="0">
              <a:buNone/>
            </a:pPr>
            <a:r>
              <a:rPr lang="en-US" sz="600" dirty="0"/>
              <a:t>      },</a:t>
            </a:r>
          </a:p>
          <a:p>
            <a:pPr marL="0" indent="0">
              <a:buNone/>
            </a:pPr>
            <a:r>
              <a:rPr lang="en-US" sz="600" dirty="0"/>
              <a:t>      {</a:t>
            </a:r>
          </a:p>
          <a:p>
            <a:pPr marL="0" indent="0">
              <a:buNone/>
            </a:pPr>
            <a:r>
              <a:rPr lang="en-US" sz="600" dirty="0"/>
              <a:t>        "</a:t>
            </a:r>
            <a:r>
              <a:rPr lang="en-US" sz="600" dirty="0" err="1"/>
              <a:t>orderLineNumber</a:t>
            </a:r>
            <a:r>
              <a:rPr lang="en-US" sz="600" dirty="0"/>
              <a:t>": 4,</a:t>
            </a:r>
          </a:p>
          <a:p>
            <a:pPr marL="0" indent="0">
              <a:buNone/>
            </a:pPr>
            <a:r>
              <a:rPr lang="en-US" sz="600" dirty="0"/>
              <a:t>        "</a:t>
            </a:r>
            <a:r>
              <a:rPr lang="en-US" sz="600" dirty="0" err="1"/>
              <a:t>productCode</a:t>
            </a:r>
            <a:r>
              <a:rPr lang="en-US" sz="600" dirty="0"/>
              <a:t>": "S18_4409",</a:t>
            </a:r>
          </a:p>
          <a:p>
            <a:pPr marL="0" indent="0">
              <a:buNone/>
            </a:pPr>
            <a:r>
              <a:rPr lang="en-US" sz="600" dirty="0"/>
              <a:t>        "</a:t>
            </a:r>
            <a:r>
              <a:rPr lang="en-US" sz="600" dirty="0" err="1"/>
              <a:t>quantityOrdered</a:t>
            </a:r>
            <a:r>
              <a:rPr lang="en-US" sz="600" dirty="0"/>
              <a:t>": 22,</a:t>
            </a:r>
          </a:p>
          <a:p>
            <a:pPr marL="0" indent="0">
              <a:buNone/>
            </a:pPr>
            <a:r>
              <a:rPr lang="en-US" sz="600" dirty="0"/>
              <a:t>        "</a:t>
            </a:r>
            <a:r>
              <a:rPr lang="en-US" sz="600" dirty="0" err="1"/>
              <a:t>priceEach</a:t>
            </a:r>
            <a:r>
              <a:rPr lang="en-US" sz="600" dirty="0"/>
              <a:t>": "75.46"</a:t>
            </a:r>
          </a:p>
          <a:p>
            <a:pPr marL="0" indent="0">
              <a:buNone/>
            </a:pPr>
            <a:r>
              <a:rPr lang="en-US" sz="600" dirty="0"/>
              <a:t>      }</a:t>
            </a:r>
          </a:p>
          <a:p>
            <a:pPr marL="0" indent="0">
              <a:buNone/>
            </a:pPr>
            <a:r>
              <a:rPr lang="en-US" sz="600" dirty="0"/>
              <a:t>    ]</a:t>
            </a:r>
          </a:p>
          <a:p>
            <a:pPr marL="0" indent="0">
              <a:buNone/>
            </a:pPr>
            <a:r>
              <a:rPr lang="en-US" sz="600" dirty="0"/>
              <a:t>  }</a:t>
            </a:r>
          </a:p>
        </p:txBody>
      </p:sp>
      <p:sp>
        <p:nvSpPr>
          <p:cNvPr id="3" name="Title 2">
            <a:extLst>
              <a:ext uri="{FF2B5EF4-FFF2-40B4-BE49-F238E27FC236}">
                <a16:creationId xmlns:a16="http://schemas.microsoft.com/office/drawing/2014/main" id="{6231DC21-D152-D844-82B6-C05A176A84B4}"/>
              </a:ext>
            </a:extLst>
          </p:cNvPr>
          <p:cNvSpPr>
            <a:spLocks noGrp="1"/>
          </p:cNvSpPr>
          <p:nvPr>
            <p:ph type="title"/>
          </p:nvPr>
        </p:nvSpPr>
        <p:spPr/>
        <p:txBody>
          <a:bodyPr/>
          <a:lstStyle/>
          <a:p>
            <a:r>
              <a:rPr lang="en-US" dirty="0" err="1"/>
              <a:t>Datamodel</a:t>
            </a:r>
            <a:r>
              <a:rPr lang="en-US" dirty="0"/>
              <a:t> Impedance Match/Mismatch</a:t>
            </a:r>
          </a:p>
        </p:txBody>
      </p:sp>
      <p:pic>
        <p:nvPicPr>
          <p:cNvPr id="4" name="Picture 3">
            <a:extLst>
              <a:ext uri="{FF2B5EF4-FFF2-40B4-BE49-F238E27FC236}">
                <a16:creationId xmlns:a16="http://schemas.microsoft.com/office/drawing/2014/main" id="{057C727E-67D9-204B-998A-7A534A5AAEAF}"/>
              </a:ext>
            </a:extLst>
          </p:cNvPr>
          <p:cNvPicPr>
            <a:picLocks noChangeAspect="1"/>
          </p:cNvPicPr>
          <p:nvPr/>
        </p:nvPicPr>
        <p:blipFill>
          <a:blip r:embed="rId2"/>
          <a:stretch>
            <a:fillRect/>
          </a:stretch>
        </p:blipFill>
        <p:spPr>
          <a:xfrm>
            <a:off x="1981199" y="590550"/>
            <a:ext cx="6858000" cy="688068"/>
          </a:xfrm>
          <a:prstGeom prst="rect">
            <a:avLst/>
          </a:prstGeom>
        </p:spPr>
      </p:pic>
      <p:pic>
        <p:nvPicPr>
          <p:cNvPr id="5" name="Picture 4">
            <a:extLst>
              <a:ext uri="{FF2B5EF4-FFF2-40B4-BE49-F238E27FC236}">
                <a16:creationId xmlns:a16="http://schemas.microsoft.com/office/drawing/2014/main" id="{35A4664C-33A0-254E-AC37-C9FE3F582BD5}"/>
              </a:ext>
            </a:extLst>
          </p:cNvPr>
          <p:cNvPicPr>
            <a:picLocks noChangeAspect="1"/>
          </p:cNvPicPr>
          <p:nvPr/>
        </p:nvPicPr>
        <p:blipFill>
          <a:blip r:embed="rId3"/>
          <a:stretch>
            <a:fillRect/>
          </a:stretch>
        </p:blipFill>
        <p:spPr>
          <a:xfrm>
            <a:off x="3505200" y="1484073"/>
            <a:ext cx="2187545" cy="2939621"/>
          </a:xfrm>
          <a:prstGeom prst="rect">
            <a:avLst/>
          </a:prstGeom>
        </p:spPr>
      </p:pic>
      <p:sp>
        <p:nvSpPr>
          <p:cNvPr id="6" name="Bent Arrow 5">
            <a:extLst>
              <a:ext uri="{FF2B5EF4-FFF2-40B4-BE49-F238E27FC236}">
                <a16:creationId xmlns:a16="http://schemas.microsoft.com/office/drawing/2014/main" id="{E6610251-D374-804A-B918-5BE1601A59FE}"/>
              </a:ext>
            </a:extLst>
          </p:cNvPr>
          <p:cNvSpPr/>
          <p:nvPr/>
        </p:nvSpPr>
        <p:spPr>
          <a:xfrm rot="10800000">
            <a:off x="5943600" y="1248219"/>
            <a:ext cx="914400" cy="1185001"/>
          </a:xfrm>
          <a:prstGeom prst="bentArrow">
            <a:avLst/>
          </a:prstGeom>
          <a:solidFill>
            <a:srgbClr val="FF00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Left-Right Arrow 6">
            <a:extLst>
              <a:ext uri="{FF2B5EF4-FFF2-40B4-BE49-F238E27FC236}">
                <a16:creationId xmlns:a16="http://schemas.microsoft.com/office/drawing/2014/main" id="{E885CF33-0903-BB44-8887-17597C3F9C20}"/>
              </a:ext>
            </a:extLst>
          </p:cNvPr>
          <p:cNvSpPr/>
          <p:nvPr/>
        </p:nvSpPr>
        <p:spPr>
          <a:xfrm>
            <a:off x="1447800" y="2419350"/>
            <a:ext cx="2057400" cy="685800"/>
          </a:xfrm>
          <a:prstGeom prst="leftRight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More Natural Mapping</a:t>
            </a:r>
          </a:p>
        </p:txBody>
      </p:sp>
      <p:sp>
        <p:nvSpPr>
          <p:cNvPr id="8" name="Rectangle 7">
            <a:extLst>
              <a:ext uri="{FF2B5EF4-FFF2-40B4-BE49-F238E27FC236}">
                <a16:creationId xmlns:a16="http://schemas.microsoft.com/office/drawing/2014/main" id="{6BFA33BF-0ED2-354F-98A4-E583784234EC}"/>
              </a:ext>
            </a:extLst>
          </p:cNvPr>
          <p:cNvSpPr/>
          <p:nvPr/>
        </p:nvSpPr>
        <p:spPr>
          <a:xfrm>
            <a:off x="5747868" y="2571750"/>
            <a:ext cx="3352800" cy="1754326"/>
          </a:xfrm>
          <a:prstGeom prst="rect">
            <a:avLst/>
          </a:prstGeom>
        </p:spPr>
        <p:txBody>
          <a:bodyPr wrap="square">
            <a:spAutoFit/>
          </a:bodyPr>
          <a:lstStyle/>
          <a:p>
            <a:r>
              <a:rPr lang="en-US" sz="1200" b="1" dirty="0">
                <a:solidFill>
                  <a:srgbClr val="FF0000"/>
                </a:solidFill>
                <a:latin typeface="urw-din"/>
              </a:rPr>
              <a:t>Impedance mismatch </a:t>
            </a:r>
            <a:r>
              <a:rPr lang="en-US" sz="1200" dirty="0">
                <a:solidFill>
                  <a:srgbClr val="FF0000"/>
                </a:solidFill>
                <a:latin typeface="urw-din"/>
              </a:rPr>
              <a:t>is the term used to refer to the problems that occurs due to differences between the database model and the programming language model. The practical relational model has 3 components these are:</a:t>
            </a:r>
          </a:p>
          <a:p>
            <a:pPr marL="685800" lvl="1" indent="-228600">
              <a:buFont typeface="+mj-lt"/>
              <a:buAutoNum type="arabicPeriod"/>
            </a:pPr>
            <a:r>
              <a:rPr lang="en-US" sz="1200" dirty="0">
                <a:solidFill>
                  <a:srgbClr val="FF0000"/>
                </a:solidFill>
                <a:latin typeface="urw-din"/>
              </a:rPr>
              <a:t>Attributes and their data types</a:t>
            </a:r>
          </a:p>
          <a:p>
            <a:pPr marL="685800" lvl="1" indent="-228600">
              <a:buFont typeface="+mj-lt"/>
              <a:buAutoNum type="arabicPeriod"/>
            </a:pPr>
            <a:r>
              <a:rPr lang="en-US" sz="1200" dirty="0">
                <a:solidFill>
                  <a:srgbClr val="FF0000"/>
                </a:solidFill>
                <a:latin typeface="urw-din"/>
              </a:rPr>
              <a:t>Tuples</a:t>
            </a:r>
          </a:p>
          <a:p>
            <a:pPr marL="685800" lvl="1" indent="-228600">
              <a:buFont typeface="+mj-lt"/>
              <a:buAutoNum type="arabicPeriod"/>
            </a:pPr>
            <a:r>
              <a:rPr lang="en-US" sz="1200" dirty="0">
                <a:solidFill>
                  <a:srgbClr val="FF0000"/>
                </a:solidFill>
                <a:latin typeface="urw-din"/>
              </a:rPr>
              <a:t>Tables/collections/sets</a:t>
            </a:r>
          </a:p>
          <a:p>
            <a:pPr marL="685800" lvl="1" indent="-228600">
              <a:buFont typeface="+mj-lt"/>
              <a:buAutoNum type="arabicPeriod"/>
            </a:pPr>
            <a:r>
              <a:rPr lang="en-US" sz="1200" dirty="0">
                <a:solidFill>
                  <a:srgbClr val="FF0000"/>
                </a:solidFill>
                <a:latin typeface="urw-din"/>
              </a:rPr>
              <a:t>Relationships</a:t>
            </a:r>
          </a:p>
        </p:txBody>
      </p:sp>
    </p:spTree>
    <p:extLst>
      <p:ext uri="{BB962C8B-B14F-4D97-AF65-F5344CB8AC3E}">
        <p14:creationId xmlns:p14="http://schemas.microsoft.com/office/powerpoint/2010/main" val="41576040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0B38E6-5363-474E-AEF0-83584F98F195}"/>
              </a:ext>
            </a:extLst>
          </p:cNvPr>
          <p:cNvSpPr>
            <a:spLocks noGrp="1"/>
          </p:cNvSpPr>
          <p:nvPr>
            <p:ph type="title"/>
          </p:nvPr>
        </p:nvSpPr>
        <p:spPr/>
        <p:txBody>
          <a:bodyPr/>
          <a:lstStyle/>
          <a:p>
            <a:r>
              <a:rPr lang="en-US" dirty="0"/>
              <a:t>More Fun – Data Types</a:t>
            </a:r>
          </a:p>
        </p:txBody>
      </p:sp>
      <p:pic>
        <p:nvPicPr>
          <p:cNvPr id="4" name="Picture 3">
            <a:extLst>
              <a:ext uri="{FF2B5EF4-FFF2-40B4-BE49-F238E27FC236}">
                <a16:creationId xmlns:a16="http://schemas.microsoft.com/office/drawing/2014/main" id="{3FA3519E-89BB-6F49-B62D-ABC6307489B3}"/>
              </a:ext>
            </a:extLst>
          </p:cNvPr>
          <p:cNvPicPr>
            <a:picLocks noChangeAspect="1"/>
          </p:cNvPicPr>
          <p:nvPr/>
        </p:nvPicPr>
        <p:blipFill>
          <a:blip r:embed="rId2"/>
          <a:stretch>
            <a:fillRect/>
          </a:stretch>
        </p:blipFill>
        <p:spPr>
          <a:xfrm>
            <a:off x="76200" y="536629"/>
            <a:ext cx="4346503" cy="4070242"/>
          </a:xfrm>
          <a:prstGeom prst="rect">
            <a:avLst/>
          </a:prstGeom>
        </p:spPr>
      </p:pic>
      <p:sp>
        <p:nvSpPr>
          <p:cNvPr id="5" name="Rounded Rectangle 4">
            <a:extLst>
              <a:ext uri="{FF2B5EF4-FFF2-40B4-BE49-F238E27FC236}">
                <a16:creationId xmlns:a16="http://schemas.microsoft.com/office/drawing/2014/main" id="{DA8F159D-B045-5747-8A38-3549E3FE931C}"/>
              </a:ext>
            </a:extLst>
          </p:cNvPr>
          <p:cNvSpPr/>
          <p:nvPr/>
        </p:nvSpPr>
        <p:spPr>
          <a:xfrm>
            <a:off x="5037307" y="3429626"/>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SQL</a:t>
            </a:r>
          </a:p>
        </p:txBody>
      </p:sp>
      <p:sp>
        <p:nvSpPr>
          <p:cNvPr id="6" name="Rounded Rectangle 5">
            <a:extLst>
              <a:ext uri="{FF2B5EF4-FFF2-40B4-BE49-F238E27FC236}">
                <a16:creationId xmlns:a16="http://schemas.microsoft.com/office/drawing/2014/main" id="{3A2950B0-9D26-164B-9831-BA6270B79A4D}"/>
              </a:ext>
            </a:extLst>
          </p:cNvPr>
          <p:cNvSpPr/>
          <p:nvPr/>
        </p:nvSpPr>
        <p:spPr>
          <a:xfrm>
            <a:off x="7475707" y="34099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MongoDB</a:t>
            </a:r>
          </a:p>
        </p:txBody>
      </p:sp>
      <p:sp>
        <p:nvSpPr>
          <p:cNvPr id="7" name="Rounded Rectangle 6">
            <a:extLst>
              <a:ext uri="{FF2B5EF4-FFF2-40B4-BE49-F238E27FC236}">
                <a16:creationId xmlns:a16="http://schemas.microsoft.com/office/drawing/2014/main" id="{2E0735AB-21E9-B24C-9CE8-24BAA4FAB130}"/>
              </a:ext>
            </a:extLst>
          </p:cNvPr>
          <p:cNvSpPr/>
          <p:nvPr/>
        </p:nvSpPr>
        <p:spPr>
          <a:xfrm>
            <a:off x="5034064" y="2190749"/>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pymysql</a:t>
            </a:r>
            <a:endParaRPr lang="en-US" dirty="0"/>
          </a:p>
        </p:txBody>
      </p:sp>
      <p:sp>
        <p:nvSpPr>
          <p:cNvPr id="8" name="Rounded Rectangle 7">
            <a:extLst>
              <a:ext uri="{FF2B5EF4-FFF2-40B4-BE49-F238E27FC236}">
                <a16:creationId xmlns:a16="http://schemas.microsoft.com/office/drawing/2014/main" id="{0681D5EB-CBE1-DA42-87D7-5915DB94C527}"/>
              </a:ext>
            </a:extLst>
          </p:cNvPr>
          <p:cNvSpPr/>
          <p:nvPr/>
        </p:nvSpPr>
        <p:spPr>
          <a:xfrm>
            <a:off x="6233809" y="961913"/>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Python</a:t>
            </a:r>
          </a:p>
        </p:txBody>
      </p:sp>
      <p:sp>
        <p:nvSpPr>
          <p:cNvPr id="9" name="Rounded Rectangle 8">
            <a:extLst>
              <a:ext uri="{FF2B5EF4-FFF2-40B4-BE49-F238E27FC236}">
                <a16:creationId xmlns:a16="http://schemas.microsoft.com/office/drawing/2014/main" id="{B9A98FB8-56A7-FB4D-AAF1-2A50959BBC61}"/>
              </a:ext>
            </a:extLst>
          </p:cNvPr>
          <p:cNvSpPr/>
          <p:nvPr/>
        </p:nvSpPr>
        <p:spPr>
          <a:xfrm>
            <a:off x="7467600" y="21145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pymongo</a:t>
            </a:r>
            <a:endParaRPr lang="en-US" dirty="0"/>
          </a:p>
        </p:txBody>
      </p:sp>
      <p:sp>
        <p:nvSpPr>
          <p:cNvPr id="10" name="Up Arrow 9">
            <a:extLst>
              <a:ext uri="{FF2B5EF4-FFF2-40B4-BE49-F238E27FC236}">
                <a16:creationId xmlns:a16="http://schemas.microsoft.com/office/drawing/2014/main" id="{8E9AE6AC-01CE-594D-9D89-2F2DEE68786A}"/>
              </a:ext>
            </a:extLst>
          </p:cNvPr>
          <p:cNvSpPr/>
          <p:nvPr/>
        </p:nvSpPr>
        <p:spPr>
          <a:xfrm>
            <a:off x="5568204" y="2724149"/>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EEB87A13-1628-C440-92C8-95042B901A06}"/>
              </a:ext>
            </a:extLst>
          </p:cNvPr>
          <p:cNvSpPr/>
          <p:nvPr/>
        </p:nvSpPr>
        <p:spPr>
          <a:xfrm rot="10800000">
            <a:off x="7962900" y="2707531"/>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49A042B7-0270-A44E-9FB8-EDD5166CB509}"/>
              </a:ext>
            </a:extLst>
          </p:cNvPr>
          <p:cNvSpPr/>
          <p:nvPr/>
        </p:nvSpPr>
        <p:spPr>
          <a:xfrm rot="2591794">
            <a:off x="5894353" y="1458115"/>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AF010D5F-BFAA-494A-8188-7CB1D9008390}"/>
              </a:ext>
            </a:extLst>
          </p:cNvPr>
          <p:cNvSpPr/>
          <p:nvPr/>
        </p:nvSpPr>
        <p:spPr>
          <a:xfrm rot="8519336">
            <a:off x="7480303" y="1458114"/>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9875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085F8-CF44-1B4D-B00C-BC585399A1F0}"/>
              </a:ext>
            </a:extLst>
          </p:cNvPr>
          <p:cNvSpPr>
            <a:spLocks noGrp="1"/>
          </p:cNvSpPr>
          <p:nvPr>
            <p:ph idx="1"/>
          </p:nvPr>
        </p:nvSpPr>
        <p:spPr/>
        <p:txBody>
          <a:bodyPr/>
          <a:lstStyle/>
          <a:p>
            <a:r>
              <a:rPr lang="en-US" sz="1600" dirty="0"/>
              <a:t>Create:</a:t>
            </a:r>
          </a:p>
          <a:p>
            <a:pPr lvl="1"/>
            <a:r>
              <a:rPr lang="en-US" sz="1400" dirty="0" err="1"/>
              <a:t>db.collection.insertOne</a:t>
            </a:r>
            <a:r>
              <a:rPr lang="en-US" sz="1400" dirty="0"/>
              <a:t>() </a:t>
            </a:r>
          </a:p>
          <a:p>
            <a:pPr lvl="1"/>
            <a:r>
              <a:rPr lang="en-US" sz="1400" dirty="0" err="1"/>
              <a:t>db.collection.insertMany</a:t>
            </a:r>
            <a:r>
              <a:rPr lang="en-US" sz="1400" dirty="0"/>
              <a:t>() </a:t>
            </a:r>
          </a:p>
          <a:p>
            <a:r>
              <a:rPr lang="en-US" sz="1600" dirty="0"/>
              <a:t>Retrieve:</a:t>
            </a:r>
          </a:p>
          <a:p>
            <a:pPr lvl="1"/>
            <a:r>
              <a:rPr lang="en-US" sz="1400" dirty="0" err="1"/>
              <a:t>db.collection.find</a:t>
            </a:r>
            <a:r>
              <a:rPr lang="en-US" sz="1400" dirty="0"/>
              <a:t>()</a:t>
            </a:r>
          </a:p>
          <a:p>
            <a:pPr lvl="1"/>
            <a:r>
              <a:rPr lang="en-US" sz="1400" dirty="0" err="1"/>
              <a:t>db.collection.findOne</a:t>
            </a:r>
            <a:r>
              <a:rPr lang="en-US" sz="1400" dirty="0"/>
              <a:t>()</a:t>
            </a:r>
          </a:p>
          <a:p>
            <a:pPr lvl="1"/>
            <a:r>
              <a:rPr lang="en-US" sz="1400" dirty="0" err="1"/>
              <a:t>db.collection.findOneAndUpdate</a:t>
            </a:r>
            <a:r>
              <a:rPr lang="en-US" sz="1400" dirty="0"/>
              <a:t>()</a:t>
            </a:r>
          </a:p>
          <a:p>
            <a:pPr lvl="1"/>
            <a:r>
              <a:rPr lang="en-US" sz="1400" dirty="0"/>
              <a:t>... ..</a:t>
            </a:r>
          </a:p>
          <a:p>
            <a:r>
              <a:rPr lang="en-US" sz="1600" dirty="0"/>
              <a:t>Update:</a:t>
            </a:r>
          </a:p>
          <a:p>
            <a:pPr lvl="1"/>
            <a:r>
              <a:rPr lang="en-US" sz="1400" dirty="0" err="1"/>
              <a:t>db.collection.updateOne</a:t>
            </a:r>
            <a:r>
              <a:rPr lang="en-US" sz="1400" dirty="0"/>
              <a:t>() </a:t>
            </a:r>
          </a:p>
          <a:p>
            <a:pPr lvl="1"/>
            <a:r>
              <a:rPr lang="en-US" sz="1400" dirty="0" err="1"/>
              <a:t>db.collection.updateMany</a:t>
            </a:r>
            <a:r>
              <a:rPr lang="en-US" sz="1400" dirty="0"/>
              <a:t>() </a:t>
            </a:r>
          </a:p>
          <a:p>
            <a:pPr lvl="1"/>
            <a:r>
              <a:rPr lang="en-US" sz="1400" dirty="0" err="1"/>
              <a:t>db.collection.replaceOne</a:t>
            </a:r>
            <a:r>
              <a:rPr lang="en-US" sz="1400" dirty="0"/>
              <a:t>() </a:t>
            </a:r>
          </a:p>
          <a:p>
            <a:r>
              <a:rPr lang="en-US" sz="1600" dirty="0"/>
              <a:t>Delete:</a:t>
            </a:r>
          </a:p>
          <a:p>
            <a:pPr lvl="1"/>
            <a:r>
              <a:rPr lang="en-US" sz="1400" dirty="0" err="1"/>
              <a:t>db.collection.deleteOne</a:t>
            </a:r>
            <a:r>
              <a:rPr lang="en-US" sz="1400" dirty="0"/>
              <a:t>()</a:t>
            </a:r>
          </a:p>
          <a:p>
            <a:pPr lvl="1"/>
            <a:r>
              <a:rPr lang="en-US" sz="1400" dirty="0" err="1"/>
              <a:t>db.collection.deleteMany</a:t>
            </a:r>
            <a:r>
              <a:rPr lang="en-US" sz="1400" dirty="0"/>
              <a:t>()</a:t>
            </a:r>
          </a:p>
          <a:p>
            <a:endParaRPr lang="en-US" sz="1600" dirty="0"/>
          </a:p>
          <a:p>
            <a:endParaRPr lang="en-US" sz="1600" dirty="0"/>
          </a:p>
          <a:p>
            <a:endParaRPr lang="en-US" sz="1600" dirty="0"/>
          </a:p>
        </p:txBody>
      </p:sp>
      <p:sp>
        <p:nvSpPr>
          <p:cNvPr id="3" name="Title 2">
            <a:extLst>
              <a:ext uri="{FF2B5EF4-FFF2-40B4-BE49-F238E27FC236}">
                <a16:creationId xmlns:a16="http://schemas.microsoft.com/office/drawing/2014/main" id="{5C54A582-9859-F74F-8F83-75F617275552}"/>
              </a:ext>
            </a:extLst>
          </p:cNvPr>
          <p:cNvSpPr>
            <a:spLocks noGrp="1"/>
          </p:cNvSpPr>
          <p:nvPr>
            <p:ph type="title"/>
          </p:nvPr>
        </p:nvSpPr>
        <p:spPr/>
        <p:txBody>
          <a:bodyPr/>
          <a:lstStyle/>
          <a:p>
            <a:r>
              <a:rPr lang="en-US" dirty="0"/>
              <a:t>(Some) MongoDB CRUD Operations</a:t>
            </a:r>
          </a:p>
        </p:txBody>
      </p:sp>
      <p:sp>
        <p:nvSpPr>
          <p:cNvPr id="4" name="TextBox 3">
            <a:extLst>
              <a:ext uri="{FF2B5EF4-FFF2-40B4-BE49-F238E27FC236}">
                <a16:creationId xmlns:a16="http://schemas.microsoft.com/office/drawing/2014/main" id="{14AB8ADD-54A3-C647-BC1A-51BC68FD5285}"/>
              </a:ext>
            </a:extLst>
          </p:cNvPr>
          <p:cNvSpPr txBox="1"/>
          <p:nvPr/>
        </p:nvSpPr>
        <p:spPr>
          <a:xfrm>
            <a:off x="4038600" y="666750"/>
            <a:ext cx="3939412" cy="923330"/>
          </a:xfrm>
          <a:prstGeom prst="rect">
            <a:avLst/>
          </a:prstGeom>
          <a:noFill/>
        </p:spPr>
        <p:txBody>
          <a:bodyPr wrap="none" rtlCol="0">
            <a:spAutoFit/>
          </a:bodyPr>
          <a:lstStyle/>
          <a:p>
            <a:r>
              <a:rPr lang="en-US" dirty="0" err="1"/>
              <a:t>pymongo</a:t>
            </a:r>
            <a:r>
              <a:rPr lang="en-US" dirty="0"/>
              <a:t> maps the camel case to _, e.g.</a:t>
            </a:r>
          </a:p>
          <a:p>
            <a:pPr marL="742950" lvl="1" indent="-285750">
              <a:buFont typeface="Arial" panose="020B0604020202020204" pitchFamily="34" charset="0"/>
              <a:buChar char="•"/>
            </a:pPr>
            <a:r>
              <a:rPr lang="en-US" dirty="0" err="1"/>
              <a:t>findOne</a:t>
            </a:r>
            <a:r>
              <a:rPr lang="en-US" dirty="0"/>
              <a:t>()</a:t>
            </a:r>
          </a:p>
          <a:p>
            <a:pPr marL="742950" lvl="1" indent="-285750">
              <a:buFont typeface="Arial" panose="020B0604020202020204" pitchFamily="34" charset="0"/>
              <a:buChar char="•"/>
            </a:pPr>
            <a:r>
              <a:rPr lang="en-US" dirty="0" err="1"/>
              <a:t>find_one</a:t>
            </a:r>
            <a:r>
              <a:rPr lang="en-US" dirty="0"/>
              <a:t>() </a:t>
            </a:r>
          </a:p>
        </p:txBody>
      </p:sp>
      <p:sp>
        <p:nvSpPr>
          <p:cNvPr id="5" name="TextBox 4">
            <a:extLst>
              <a:ext uri="{FF2B5EF4-FFF2-40B4-BE49-F238E27FC236}">
                <a16:creationId xmlns:a16="http://schemas.microsoft.com/office/drawing/2014/main" id="{5C7C2AF2-28B1-F64C-B272-909619B023D3}"/>
              </a:ext>
            </a:extLst>
          </p:cNvPr>
          <p:cNvSpPr txBox="1"/>
          <p:nvPr/>
        </p:nvSpPr>
        <p:spPr>
          <a:xfrm>
            <a:off x="3581400" y="1963519"/>
            <a:ext cx="5492786" cy="1200329"/>
          </a:xfrm>
          <a:prstGeom prst="rect">
            <a:avLst/>
          </a:prstGeom>
          <a:noFill/>
        </p:spPr>
        <p:txBody>
          <a:bodyPr wrap="none" rtlCol="0">
            <a:spAutoFit/>
          </a:bodyPr>
          <a:lstStyle/>
          <a:p>
            <a:r>
              <a:rPr lang="en-US" dirty="0"/>
              <a:t>There are good online tutorials:</a:t>
            </a:r>
          </a:p>
          <a:p>
            <a:pPr marL="285750" indent="-285750">
              <a:buFont typeface="Arial" panose="020B0604020202020204" pitchFamily="34" charset="0"/>
              <a:buChar char="•"/>
            </a:pPr>
            <a:r>
              <a:rPr lang="en-US" dirty="0">
                <a:hlinkClick r:id="rId2"/>
              </a:rPr>
              <a:t>https://www.tutorialspoint.com/python_data_access</a:t>
            </a:r>
            <a:endParaRPr lang="en-US" dirty="0"/>
          </a:p>
          <a:p>
            <a:pPr marL="285750" indent="-285750">
              <a:buFont typeface="Arial" panose="020B0604020202020204" pitchFamily="34" charset="0"/>
              <a:buChar char="•"/>
            </a:pPr>
            <a:r>
              <a:rPr lang="en-US" dirty="0">
                <a:hlinkClick r:id="rId3"/>
              </a:rPr>
              <a:t>https://www.tutorialspoint.com/mongodb/index.htm</a:t>
            </a:r>
            <a:endParaRPr lang="en-US" dirty="0"/>
          </a:p>
          <a:p>
            <a:endParaRPr lang="en-US" dirty="0"/>
          </a:p>
        </p:txBody>
      </p:sp>
    </p:spTree>
    <p:extLst>
      <p:ext uri="{BB962C8B-B14F-4D97-AF65-F5344CB8AC3E}">
        <p14:creationId xmlns:p14="http://schemas.microsoft.com/office/powerpoint/2010/main" val="390437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835155-0611-BB40-9B6B-0822A4CE9363}"/>
              </a:ext>
            </a:extLst>
          </p:cNvPr>
          <p:cNvSpPr>
            <a:spLocks noGrp="1"/>
          </p:cNvSpPr>
          <p:nvPr>
            <p:ph type="title"/>
          </p:nvPr>
        </p:nvSpPr>
        <p:spPr/>
        <p:txBody>
          <a:bodyPr/>
          <a:lstStyle/>
          <a:p>
            <a:r>
              <a:rPr lang="en-US" dirty="0"/>
              <a:t>(Some) </a:t>
            </a:r>
            <a:r>
              <a:rPr lang="en-US" dirty="0" err="1"/>
              <a:t>MongdoDB</a:t>
            </a:r>
            <a:r>
              <a:rPr lang="en-US" dirty="0"/>
              <a:t> Pipeline Operators</a:t>
            </a:r>
          </a:p>
        </p:txBody>
      </p:sp>
      <p:pic>
        <p:nvPicPr>
          <p:cNvPr id="4" name="Picture 3">
            <a:extLst>
              <a:ext uri="{FF2B5EF4-FFF2-40B4-BE49-F238E27FC236}">
                <a16:creationId xmlns:a16="http://schemas.microsoft.com/office/drawing/2014/main" id="{81583AF7-278B-4047-AB8E-C70BCA80517A}"/>
              </a:ext>
            </a:extLst>
          </p:cNvPr>
          <p:cNvPicPr>
            <a:picLocks noChangeAspect="1"/>
          </p:cNvPicPr>
          <p:nvPr/>
        </p:nvPicPr>
        <p:blipFill>
          <a:blip r:embed="rId2"/>
          <a:stretch>
            <a:fillRect/>
          </a:stretch>
        </p:blipFill>
        <p:spPr>
          <a:xfrm>
            <a:off x="872803" y="855497"/>
            <a:ext cx="5645792" cy="3804952"/>
          </a:xfrm>
          <a:prstGeom prst="rect">
            <a:avLst/>
          </a:prstGeom>
        </p:spPr>
      </p:pic>
      <p:sp>
        <p:nvSpPr>
          <p:cNvPr id="5" name="Rectangle 4">
            <a:extLst>
              <a:ext uri="{FF2B5EF4-FFF2-40B4-BE49-F238E27FC236}">
                <a16:creationId xmlns:a16="http://schemas.microsoft.com/office/drawing/2014/main" id="{FBBB23AD-8B5C-3B4E-9AC0-00C2437621CE}"/>
              </a:ext>
            </a:extLst>
          </p:cNvPr>
          <p:cNvSpPr/>
          <p:nvPr/>
        </p:nvSpPr>
        <p:spPr>
          <a:xfrm>
            <a:off x="304800" y="444319"/>
            <a:ext cx="6781799" cy="369332"/>
          </a:xfrm>
          <a:prstGeom prst="rect">
            <a:avLst/>
          </a:prstGeom>
        </p:spPr>
        <p:txBody>
          <a:bodyPr wrap="square">
            <a:spAutoFit/>
          </a:bodyPr>
          <a:lstStyle/>
          <a:p>
            <a:r>
              <a:rPr lang="en-US" dirty="0"/>
              <a:t>https://</a:t>
            </a:r>
            <a:r>
              <a:rPr lang="en-US" dirty="0" err="1"/>
              <a:t>www.slideshare.net</a:t>
            </a:r>
            <a:r>
              <a:rPr lang="en-US" dirty="0"/>
              <a:t>/</a:t>
            </a:r>
            <a:r>
              <a:rPr lang="en-US" dirty="0" err="1"/>
              <a:t>mongodb</a:t>
            </a:r>
            <a:r>
              <a:rPr lang="en-US" dirty="0"/>
              <a:t>/s01-e04-analytics</a:t>
            </a:r>
          </a:p>
        </p:txBody>
      </p:sp>
    </p:spTree>
    <p:extLst>
      <p:ext uri="{BB962C8B-B14F-4D97-AF65-F5344CB8AC3E}">
        <p14:creationId xmlns:p14="http://schemas.microsoft.com/office/powerpoint/2010/main" val="2998786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B96C1-D5AA-0747-9AC9-695353B23ED7}"/>
              </a:ext>
            </a:extLst>
          </p:cNvPr>
          <p:cNvSpPr>
            <a:spLocks noGrp="1"/>
          </p:cNvSpPr>
          <p:nvPr>
            <p:ph idx="1"/>
          </p:nvPr>
        </p:nvSpPr>
        <p:spPr/>
        <p:txBody>
          <a:bodyPr/>
          <a:lstStyle/>
          <a:p>
            <a:r>
              <a:rPr lang="en-US" dirty="0"/>
              <a:t>You can see that MongoDB has powerful, sophisticated</a:t>
            </a:r>
          </a:p>
          <a:p>
            <a:pPr lvl="1"/>
            <a:r>
              <a:rPr lang="en-US" dirty="0"/>
              <a:t>Operators</a:t>
            </a:r>
          </a:p>
          <a:p>
            <a:pPr lvl="1"/>
            <a:r>
              <a:rPr lang="en-US" dirty="0"/>
              <a:t>Expressions</a:t>
            </a:r>
          </a:p>
          <a:p>
            <a:pPr lvl="1"/>
            <a:r>
              <a:rPr lang="en-US" dirty="0"/>
              <a:t>Pipelines</a:t>
            </a:r>
          </a:p>
          <a:p>
            <a:r>
              <a:rPr lang="en-US" dirty="0"/>
              <a:t>We have only skimmed the surface. There is a lot more:</a:t>
            </a:r>
          </a:p>
          <a:p>
            <a:pPr lvl="1"/>
            <a:r>
              <a:rPr lang="en-US" dirty="0"/>
              <a:t>Indexes</a:t>
            </a:r>
          </a:p>
          <a:p>
            <a:pPr lvl="1"/>
            <a:r>
              <a:rPr lang="en-US" dirty="0"/>
              <a:t>Replication, </a:t>
            </a:r>
            <a:r>
              <a:rPr lang="en-US" dirty="0" err="1"/>
              <a:t>Sharding</a:t>
            </a:r>
            <a:endParaRPr lang="en-US" dirty="0"/>
          </a:p>
          <a:p>
            <a:pPr lvl="1"/>
            <a:r>
              <a:rPr lang="en-US" dirty="0"/>
              <a:t>Embedded Map-Reduce support</a:t>
            </a:r>
          </a:p>
          <a:p>
            <a:pPr lvl="1"/>
            <a:r>
              <a:rPr lang="en-US" dirty="0"/>
              <a:t>... ...</a:t>
            </a:r>
          </a:p>
          <a:p>
            <a:r>
              <a:rPr lang="en-US" dirty="0"/>
              <a:t>We will explore a little more in subsequent lectures, homework, ... ...</a:t>
            </a:r>
          </a:p>
          <a:p>
            <a:r>
              <a:rPr lang="en-US" dirty="0"/>
              <a:t>You will have to install MongoDB and Compass for HWs and final exam.</a:t>
            </a:r>
          </a:p>
        </p:txBody>
      </p:sp>
      <p:sp>
        <p:nvSpPr>
          <p:cNvPr id="3" name="Title 2">
            <a:extLst>
              <a:ext uri="{FF2B5EF4-FFF2-40B4-BE49-F238E27FC236}">
                <a16:creationId xmlns:a16="http://schemas.microsoft.com/office/drawing/2014/main" id="{6884071D-A07D-864F-8AD1-94C0EAB6ADDD}"/>
              </a:ext>
            </a:extLst>
          </p:cNvPr>
          <p:cNvSpPr>
            <a:spLocks noGrp="1"/>
          </p:cNvSpPr>
          <p:nvPr>
            <p:ph type="title"/>
          </p:nvPr>
        </p:nvSpPr>
        <p:spPr/>
        <p:txBody>
          <a:bodyPr/>
          <a:lstStyle/>
          <a:p>
            <a:r>
              <a:rPr lang="en-US" dirty="0"/>
              <a:t>MongoDB Checkpoint</a:t>
            </a:r>
          </a:p>
        </p:txBody>
      </p:sp>
    </p:spTree>
    <p:extLst>
      <p:ext uri="{BB962C8B-B14F-4D97-AF65-F5344CB8AC3E}">
        <p14:creationId xmlns:p14="http://schemas.microsoft.com/office/powerpoint/2010/main" val="14073758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ABDAE9-B58D-A84F-A05D-0132BB150BFF}"/>
              </a:ext>
            </a:extLst>
          </p:cNvPr>
          <p:cNvSpPr>
            <a:spLocks noGrp="1"/>
          </p:cNvSpPr>
          <p:nvPr>
            <p:ph idx="1"/>
          </p:nvPr>
        </p:nvSpPr>
        <p:spPr>
          <a:xfrm>
            <a:off x="152400" y="590550"/>
            <a:ext cx="8839200" cy="762000"/>
          </a:xfrm>
        </p:spPr>
        <p:txBody>
          <a:bodyPr/>
          <a:lstStyle/>
          <a:p>
            <a:r>
              <a:rPr lang="en-US" dirty="0"/>
              <a:t>Switch to the notebook.</a:t>
            </a:r>
          </a:p>
          <a:p>
            <a:r>
              <a:rPr lang="en-US" dirty="0"/>
              <a:t>But first, ... How does Don use MongoDB?</a:t>
            </a:r>
          </a:p>
        </p:txBody>
      </p:sp>
      <p:sp>
        <p:nvSpPr>
          <p:cNvPr id="3" name="Title 2">
            <a:extLst>
              <a:ext uri="{FF2B5EF4-FFF2-40B4-BE49-F238E27FC236}">
                <a16:creationId xmlns:a16="http://schemas.microsoft.com/office/drawing/2014/main" id="{FC0D3AC3-3605-CC4D-B0B2-A2BC15408C30}"/>
              </a:ext>
            </a:extLst>
          </p:cNvPr>
          <p:cNvSpPr>
            <a:spLocks noGrp="1"/>
          </p:cNvSpPr>
          <p:nvPr>
            <p:ph type="title"/>
          </p:nvPr>
        </p:nvSpPr>
        <p:spPr/>
        <p:txBody>
          <a:bodyPr/>
          <a:lstStyle/>
          <a:p>
            <a:r>
              <a:rPr lang="en-US" dirty="0"/>
              <a:t>Let’s Do Some Examples</a:t>
            </a:r>
          </a:p>
        </p:txBody>
      </p:sp>
      <p:pic>
        <p:nvPicPr>
          <p:cNvPr id="4" name="Picture 3">
            <a:extLst>
              <a:ext uri="{FF2B5EF4-FFF2-40B4-BE49-F238E27FC236}">
                <a16:creationId xmlns:a16="http://schemas.microsoft.com/office/drawing/2014/main" id="{15D3BD1B-BA37-F648-B1B6-379CDEE0C1BA}"/>
              </a:ext>
            </a:extLst>
          </p:cNvPr>
          <p:cNvPicPr>
            <a:picLocks noChangeAspect="1"/>
          </p:cNvPicPr>
          <p:nvPr/>
        </p:nvPicPr>
        <p:blipFill>
          <a:blip r:embed="rId2"/>
          <a:stretch>
            <a:fillRect/>
          </a:stretch>
        </p:blipFill>
        <p:spPr>
          <a:xfrm>
            <a:off x="533400" y="1385001"/>
            <a:ext cx="6781800" cy="3018394"/>
          </a:xfrm>
          <a:prstGeom prst="rect">
            <a:avLst/>
          </a:prstGeom>
        </p:spPr>
      </p:pic>
    </p:spTree>
    <p:extLst>
      <p:ext uri="{BB962C8B-B14F-4D97-AF65-F5344CB8AC3E}">
        <p14:creationId xmlns:p14="http://schemas.microsoft.com/office/powerpoint/2010/main" val="1286849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a:xfrm>
            <a:off x="172570" y="1121"/>
            <a:ext cx="8819030" cy="443198"/>
          </a:xfrm>
        </p:spPr>
        <p:txBody>
          <a:bodyPr/>
          <a:lstStyle/>
          <a:p>
            <a:r>
              <a:rPr lang="en-US" dirty="0"/>
              <a:t>Module II – DBMS Architecture and Implementation</a:t>
            </a:r>
          </a:p>
        </p:txBody>
      </p:sp>
      <p:pic>
        <p:nvPicPr>
          <p:cNvPr id="4" name="Picture 3">
            <a:extLst>
              <a:ext uri="{FF2B5EF4-FFF2-40B4-BE49-F238E27FC236}">
                <a16:creationId xmlns:a16="http://schemas.microsoft.com/office/drawing/2014/main" id="{EDE6AE24-A903-BA4F-9CDB-111321888EB9}"/>
              </a:ext>
            </a:extLst>
          </p:cNvPr>
          <p:cNvPicPr>
            <a:picLocks noChangeAspect="1"/>
          </p:cNvPicPr>
          <p:nvPr/>
        </p:nvPicPr>
        <p:blipFill>
          <a:blip r:embed="rId2"/>
          <a:stretch>
            <a:fillRect/>
          </a:stretch>
        </p:blipFill>
        <p:spPr>
          <a:xfrm>
            <a:off x="533400" y="971550"/>
            <a:ext cx="8430462" cy="2125733"/>
          </a:xfrm>
          <a:prstGeom prst="rect">
            <a:avLst/>
          </a:prstGeom>
        </p:spPr>
      </p:pic>
      <p:pic>
        <p:nvPicPr>
          <p:cNvPr id="5" name="Picture 4">
            <a:extLst>
              <a:ext uri="{FF2B5EF4-FFF2-40B4-BE49-F238E27FC236}">
                <a16:creationId xmlns:a16="http://schemas.microsoft.com/office/drawing/2014/main" id="{DAE8A419-45AF-B84F-A392-0D451AFE520E}"/>
              </a:ext>
            </a:extLst>
          </p:cNvPr>
          <p:cNvPicPr>
            <a:picLocks noChangeAspect="1"/>
          </p:cNvPicPr>
          <p:nvPr/>
        </p:nvPicPr>
        <p:blipFill>
          <a:blip r:embed="rId3"/>
          <a:stretch>
            <a:fillRect/>
          </a:stretch>
        </p:blipFill>
        <p:spPr>
          <a:xfrm>
            <a:off x="32518" y="2225298"/>
            <a:ext cx="802115" cy="802115"/>
          </a:xfrm>
          <a:prstGeom prst="rect">
            <a:avLst/>
          </a:prstGeom>
        </p:spPr>
      </p:pic>
      <p:sp>
        <p:nvSpPr>
          <p:cNvPr id="6" name="TextBox 5">
            <a:extLst>
              <a:ext uri="{FF2B5EF4-FFF2-40B4-BE49-F238E27FC236}">
                <a16:creationId xmlns:a16="http://schemas.microsoft.com/office/drawing/2014/main" id="{BAD88A21-5EDE-D741-9C22-6A44FC92258F}"/>
              </a:ext>
            </a:extLst>
          </p:cNvPr>
          <p:cNvSpPr txBox="1"/>
          <p:nvPr/>
        </p:nvSpPr>
        <p:spPr>
          <a:xfrm>
            <a:off x="76200" y="311493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7" name="Straight Connector 6">
            <a:extLst>
              <a:ext uri="{FF2B5EF4-FFF2-40B4-BE49-F238E27FC236}">
                <a16:creationId xmlns:a16="http://schemas.microsoft.com/office/drawing/2014/main" id="{FE520F57-6B01-0044-A041-35C6F5E5DC33}"/>
              </a:ext>
            </a:extLst>
          </p:cNvPr>
          <p:cNvCxnSpPr/>
          <p:nvPr/>
        </p:nvCxnSpPr>
        <p:spPr>
          <a:xfrm>
            <a:off x="1450025" y="2213970"/>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6940F35-38C8-5446-B119-936F03F9FB10}"/>
              </a:ext>
            </a:extLst>
          </p:cNvPr>
          <p:cNvSpPr/>
          <p:nvPr/>
        </p:nvSpPr>
        <p:spPr>
          <a:xfrm>
            <a:off x="3241017" y="3975084"/>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4"/>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Tree>
    <p:extLst>
      <p:ext uri="{BB962C8B-B14F-4D97-AF65-F5344CB8AC3E}">
        <p14:creationId xmlns:p14="http://schemas.microsoft.com/office/powerpoint/2010/main" val="4134208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ll_16x9_Template">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73537</TotalTime>
  <Words>5783</Words>
  <Application>Microsoft Macintosh PowerPoint</Application>
  <PresentationFormat>On-screen Show (16:9)</PresentationFormat>
  <Paragraphs>686</Paragraphs>
  <Slides>86</Slides>
  <Notes>38</Notes>
  <HiddenSlides>2</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86</vt:i4>
      </vt:variant>
    </vt:vector>
  </HeadingPairs>
  <TitlesOfParts>
    <vt:vector size="106" baseType="lpstr">
      <vt:lpstr>Amazon Ember</vt:lpstr>
      <vt:lpstr>Arial</vt:lpstr>
      <vt:lpstr>Arial Black</vt:lpstr>
      <vt:lpstr>Calibri</vt:lpstr>
      <vt:lpstr>Century Schoolbook</vt:lpstr>
      <vt:lpstr>Helvetica</vt:lpstr>
      <vt:lpstr>Monotype Sorts</vt:lpstr>
      <vt:lpstr>Museo For Dell</vt:lpstr>
      <vt:lpstr>Museo For Dell 300</vt:lpstr>
      <vt:lpstr>Museo Sans For Dell</vt:lpstr>
      <vt:lpstr>Times New Roman</vt:lpstr>
      <vt:lpstr>Trebuchet MS</vt:lpstr>
      <vt:lpstr>urw-din</vt:lpstr>
      <vt:lpstr>Webdings</vt:lpstr>
      <vt:lpstr>Wingdings</vt:lpstr>
      <vt:lpstr>Office Theme</vt:lpstr>
      <vt:lpstr>2_Office Theme</vt:lpstr>
      <vt:lpstr>5_db-5-grey</vt:lpstr>
      <vt:lpstr>Dell_16x9_Template</vt:lpstr>
      <vt:lpstr>3_Office Theme</vt:lpstr>
      <vt:lpstr>PowerPoint Presentation</vt:lpstr>
      <vt:lpstr>PowerPoint Presentation</vt:lpstr>
      <vt:lpstr>Today’s Contents</vt:lpstr>
      <vt:lpstr>PowerPoint Presentation</vt:lpstr>
      <vt:lpstr>Homework and Exams</vt:lpstr>
      <vt:lpstr>PowerPoint Presentation</vt:lpstr>
      <vt:lpstr>Course Modules – Reminder</vt:lpstr>
      <vt:lpstr>PowerPoint Presentation</vt:lpstr>
      <vt:lpstr>Module II – DBMS Architecture and Implementation</vt:lpstr>
      <vt:lpstr>Module II – DBMS Architecture and Implementation</vt:lpstr>
      <vt:lpstr>DBMS Arch.</vt:lpstr>
      <vt:lpstr>PowerPoint Presentation</vt:lpstr>
      <vt:lpstr>PowerPoint Presentation</vt:lpstr>
      <vt:lpstr>Organization of Records in Files</vt:lpstr>
      <vt:lpstr>Heap File Organization</vt:lpstr>
      <vt:lpstr>PowerPoint Presentation</vt:lpstr>
      <vt:lpstr>Heap File</vt:lpstr>
      <vt:lpstr>Sequential File Organization</vt:lpstr>
      <vt:lpstr>Sequential File Organization (Cont.)</vt:lpstr>
      <vt:lpstr>Partitioning</vt:lpstr>
      <vt:lpstr>Column-Oriented Storage</vt:lpstr>
      <vt:lpstr>Columnar Representation</vt:lpstr>
      <vt:lpstr>Row vs Column</vt:lpstr>
      <vt:lpstr>Columnar File Representation</vt:lpstr>
      <vt:lpstr>PowerPoint Presentation</vt:lpstr>
      <vt:lpstr>Storage Access</vt:lpstr>
      <vt:lpstr>The Logical Concept</vt:lpstr>
      <vt:lpstr>Buffer Manager</vt:lpstr>
      <vt:lpstr>Buffer Manager</vt:lpstr>
      <vt:lpstr>Buffer-Replacement Policies</vt:lpstr>
      <vt:lpstr>Buffer-Replacement Policies (Cont.)</vt:lpstr>
      <vt:lpstr>Replacement Policy</vt:lpstr>
      <vt:lpstr>The “Clock Algorithm”</vt:lpstr>
      <vt:lpstr>Replacement Algorithm</vt:lpstr>
      <vt:lpstr>Optimization of Disk Block Access (Cont.)</vt:lpstr>
      <vt:lpstr>PowerPoint Presentation</vt:lpstr>
      <vt:lpstr>Basic Concepts</vt:lpstr>
      <vt:lpstr>Ordered Indices</vt:lpstr>
      <vt:lpstr>Dense Index Files</vt:lpstr>
      <vt:lpstr>Dense Index Files (Cont.)</vt:lpstr>
      <vt:lpstr>Sparse Index Files</vt:lpstr>
      <vt:lpstr>Sparse Index Files (Cont.)</vt:lpstr>
      <vt:lpstr>Secondary Indices Example</vt:lpstr>
      <vt:lpstr>Clustering vs Nonclustering Indices</vt:lpstr>
      <vt:lpstr>Indices on Multiple Keys</vt:lpstr>
      <vt:lpstr>B+-Tree Index Files</vt:lpstr>
      <vt:lpstr>Example of B+-Tree</vt:lpstr>
      <vt:lpstr>B+-Tree Index Files (Cont.)</vt:lpstr>
      <vt:lpstr>B+-Tree Node Structure</vt:lpstr>
      <vt:lpstr>Leaf Nodes in B+-Trees</vt:lpstr>
      <vt:lpstr>Non-Leaf Nodes in B+-Trees</vt:lpstr>
      <vt:lpstr>Example of B+-tree</vt:lpstr>
      <vt:lpstr>Observations about B+-trees</vt:lpstr>
      <vt:lpstr>Show the Simulator</vt:lpstr>
      <vt:lpstr>PowerPoint Presentation</vt:lpstr>
      <vt:lpstr>Static Hashing</vt:lpstr>
      <vt:lpstr>Handling of Bucket Overflows (Cont.)</vt:lpstr>
      <vt:lpstr>Example of Hash File Organization </vt:lpstr>
      <vt:lpstr>Deficiencies of Static Hashing</vt:lpstr>
      <vt:lpstr>Show the Simulator</vt:lpstr>
      <vt:lpstr>PowerPoint Presentation</vt:lpstr>
      <vt:lpstr>Data Modeling Concepts and REST</vt:lpstr>
      <vt:lpstr>REST and Resources</vt:lpstr>
      <vt:lpstr>URLs</vt:lpstr>
      <vt:lpstr>Simplistic, Conceptual Mapping (Examples)</vt:lpstr>
      <vt:lpstr>PUT, DELETE, UPDATE</vt:lpstr>
      <vt:lpstr>Simplistic, Conceptual Mapping (Examples)</vt:lpstr>
      <vt:lpstr>REST Application Structure</vt:lpstr>
      <vt:lpstr>SOLID (SW) Design Principle</vt:lpstr>
      <vt:lpstr>PowerPoint Presentation</vt:lpstr>
      <vt:lpstr>One Taxonomy</vt:lpstr>
      <vt:lpstr>Simplistic Classification (https://medium.com/swlh/4-types-of-nosql-databases-d88ad21f7d3b)</vt:lpstr>
      <vt:lpstr>PowerPoint Presentation</vt:lpstr>
      <vt:lpstr>PowerPoint Presentation</vt:lpstr>
      <vt:lpstr>MongoDB Concepts</vt:lpstr>
      <vt:lpstr>Core Operations</vt:lpstr>
      <vt:lpstr>find()</vt:lpstr>
      <vt:lpstr>Generate Code</vt:lpstr>
      <vt:lpstr>Result is not Quite You Expect</vt:lpstr>
      <vt:lpstr>Result is not Quite You Expect</vt:lpstr>
      <vt:lpstr>Datamodel Impedance Match/Mismatch</vt:lpstr>
      <vt:lpstr>More Fun – Data Types</vt:lpstr>
      <vt:lpstr>(Some) MongoDB CRUD Operations</vt:lpstr>
      <vt:lpstr>(Some) MongdoDB Pipeline Operators</vt:lpstr>
      <vt:lpstr>MongoDB Checkpoint</vt:lpstr>
      <vt:lpstr>Let’s Do Some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610</cp:revision>
  <cp:lastPrinted>2021-09-23T10:10:07Z</cp:lastPrinted>
  <dcterms:created xsi:type="dcterms:W3CDTF">2010-04-12T23:12:02Z</dcterms:created>
  <dcterms:modified xsi:type="dcterms:W3CDTF">2022-04-01T12:01:41Z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